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333" r:id="rId2"/>
    <p:sldId id="350" r:id="rId3"/>
    <p:sldId id="335" r:id="rId4"/>
    <p:sldId id="338" r:id="rId5"/>
    <p:sldId id="337" r:id="rId6"/>
    <p:sldId id="336" r:id="rId7"/>
    <p:sldId id="339" r:id="rId8"/>
    <p:sldId id="342" r:id="rId9"/>
    <p:sldId id="347" r:id="rId10"/>
  </p:sldIdLst>
  <p:sldSz cx="12192000" cy="6858000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4AD4"/>
    <a:srgbClr val="DB43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LLA REDA WELDETEKLE" userId="50238f4a-ab4f-48e2-b05f-9213077a49f6" providerId="ADAL" clId="{868FFF2C-F344-4183-B2CA-676BD3883B08}"/>
    <pc:docChg chg="undo custSel addSld delSld modSld">
      <pc:chgData name="MOLLA REDA WELDETEKLE" userId="50238f4a-ab4f-48e2-b05f-9213077a49f6" providerId="ADAL" clId="{868FFF2C-F344-4183-B2CA-676BD3883B08}" dt="2026-02-03T09:38:20.368" v="73" actId="20577"/>
      <pc:docMkLst>
        <pc:docMk/>
      </pc:docMkLst>
      <pc:sldChg chg="del">
        <pc:chgData name="MOLLA REDA WELDETEKLE" userId="50238f4a-ab4f-48e2-b05f-9213077a49f6" providerId="ADAL" clId="{868FFF2C-F344-4183-B2CA-676BD3883B08}" dt="2026-02-03T09:33:51.891" v="65" actId="47"/>
        <pc:sldMkLst>
          <pc:docMk/>
          <pc:sldMk cId="3890786870" sldId="294"/>
        </pc:sldMkLst>
      </pc:sldChg>
      <pc:sldChg chg="modSp mod">
        <pc:chgData name="MOLLA REDA WELDETEKLE" userId="50238f4a-ab4f-48e2-b05f-9213077a49f6" providerId="ADAL" clId="{868FFF2C-F344-4183-B2CA-676BD3883B08}" dt="2026-02-03T09:31:43.185" v="28" actId="20577"/>
        <pc:sldMkLst>
          <pc:docMk/>
          <pc:sldMk cId="3830122108" sldId="333"/>
        </pc:sldMkLst>
        <pc:spChg chg="mod">
          <ac:chgData name="MOLLA REDA WELDETEKLE" userId="50238f4a-ab4f-48e2-b05f-9213077a49f6" providerId="ADAL" clId="{868FFF2C-F344-4183-B2CA-676BD3883B08}" dt="2026-02-03T09:31:43.185" v="28" actId="20577"/>
          <ac:spMkLst>
            <pc:docMk/>
            <pc:sldMk cId="3830122108" sldId="333"/>
            <ac:spMk id="9" creationId="{00000000-0000-0000-0000-000000000000}"/>
          </ac:spMkLst>
        </pc:spChg>
      </pc:sldChg>
      <pc:sldChg chg="modSp mod">
        <pc:chgData name="MOLLA REDA WELDETEKLE" userId="50238f4a-ab4f-48e2-b05f-9213077a49f6" providerId="ADAL" clId="{868FFF2C-F344-4183-B2CA-676BD3883B08}" dt="2026-02-03T09:38:11.270" v="70" actId="20577"/>
        <pc:sldMkLst>
          <pc:docMk/>
          <pc:sldMk cId="3900120906" sldId="342"/>
        </pc:sldMkLst>
        <pc:spChg chg="mod">
          <ac:chgData name="MOLLA REDA WELDETEKLE" userId="50238f4a-ab4f-48e2-b05f-9213077a49f6" providerId="ADAL" clId="{868FFF2C-F344-4183-B2CA-676BD3883B08}" dt="2026-02-03T09:38:11.270" v="70" actId="20577"/>
          <ac:spMkLst>
            <pc:docMk/>
            <pc:sldMk cId="3900120906" sldId="342"/>
            <ac:spMk id="11" creationId="{00000000-0000-0000-0000-000000000000}"/>
          </ac:spMkLst>
        </pc:spChg>
      </pc:sldChg>
      <pc:sldChg chg="modSp del mod">
        <pc:chgData name="MOLLA REDA WELDETEKLE" userId="50238f4a-ab4f-48e2-b05f-9213077a49f6" providerId="ADAL" clId="{868FFF2C-F344-4183-B2CA-676BD3883B08}" dt="2026-02-03T09:35:35.906" v="68" actId="2696"/>
        <pc:sldMkLst>
          <pc:docMk/>
          <pc:sldMk cId="1305388189" sldId="346"/>
        </pc:sldMkLst>
        <pc:spChg chg="mod">
          <ac:chgData name="MOLLA REDA WELDETEKLE" userId="50238f4a-ab4f-48e2-b05f-9213077a49f6" providerId="ADAL" clId="{868FFF2C-F344-4183-B2CA-676BD3883B08}" dt="2026-02-03T09:32:00.433" v="57" actId="20577"/>
          <ac:spMkLst>
            <pc:docMk/>
            <pc:sldMk cId="1305388189" sldId="346"/>
            <ac:spMk id="24" creationId="{00000000-0000-0000-0000-000000000000}"/>
          </ac:spMkLst>
        </pc:spChg>
      </pc:sldChg>
      <pc:sldChg chg="modSp mod">
        <pc:chgData name="MOLLA REDA WELDETEKLE" userId="50238f4a-ab4f-48e2-b05f-9213077a49f6" providerId="ADAL" clId="{868FFF2C-F344-4183-B2CA-676BD3883B08}" dt="2026-02-03T09:38:20.368" v="73" actId="20577"/>
        <pc:sldMkLst>
          <pc:docMk/>
          <pc:sldMk cId="3880659231" sldId="347"/>
        </pc:sldMkLst>
        <pc:spChg chg="mod">
          <ac:chgData name="MOLLA REDA WELDETEKLE" userId="50238f4a-ab4f-48e2-b05f-9213077a49f6" providerId="ADAL" clId="{868FFF2C-F344-4183-B2CA-676BD3883B08}" dt="2026-02-03T09:38:20.368" v="73" actId="20577"/>
          <ac:spMkLst>
            <pc:docMk/>
            <pc:sldMk cId="3880659231" sldId="347"/>
            <ac:spMk id="11" creationId="{00000000-0000-0000-0000-000000000000}"/>
          </ac:spMkLst>
        </pc:spChg>
      </pc:sldChg>
      <pc:sldChg chg="del">
        <pc:chgData name="MOLLA REDA WELDETEKLE" userId="50238f4a-ab4f-48e2-b05f-9213077a49f6" providerId="ADAL" clId="{868FFF2C-F344-4183-B2CA-676BD3883B08}" dt="2026-02-03T09:32:33.755" v="58" actId="2696"/>
        <pc:sldMkLst>
          <pc:docMk/>
          <pc:sldMk cId="3405404956" sldId="351"/>
        </pc:sldMkLst>
      </pc:sldChg>
      <pc:sldChg chg="del">
        <pc:chgData name="MOLLA REDA WELDETEKLE" userId="50238f4a-ab4f-48e2-b05f-9213077a49f6" providerId="ADAL" clId="{868FFF2C-F344-4183-B2CA-676BD3883B08}" dt="2026-02-03T09:32:53.184" v="59" actId="47"/>
        <pc:sldMkLst>
          <pc:docMk/>
          <pc:sldMk cId="1761930904" sldId="352"/>
        </pc:sldMkLst>
      </pc:sldChg>
      <pc:sldChg chg="del">
        <pc:chgData name="MOLLA REDA WELDETEKLE" userId="50238f4a-ab4f-48e2-b05f-9213077a49f6" providerId="ADAL" clId="{868FFF2C-F344-4183-B2CA-676BD3883B08}" dt="2026-02-03T09:33:48.556" v="64" actId="47"/>
        <pc:sldMkLst>
          <pc:docMk/>
          <pc:sldMk cId="1144494588" sldId="353"/>
        </pc:sldMkLst>
      </pc:sldChg>
      <pc:sldChg chg="del">
        <pc:chgData name="MOLLA REDA WELDETEKLE" userId="50238f4a-ab4f-48e2-b05f-9213077a49f6" providerId="ADAL" clId="{868FFF2C-F344-4183-B2CA-676BD3883B08}" dt="2026-02-03T09:33:01.932" v="60" actId="47"/>
        <pc:sldMkLst>
          <pc:docMk/>
          <pc:sldMk cId="3485916379" sldId="354"/>
        </pc:sldMkLst>
      </pc:sldChg>
      <pc:sldChg chg="delSp add del mod">
        <pc:chgData name="MOLLA REDA WELDETEKLE" userId="50238f4a-ab4f-48e2-b05f-9213077a49f6" providerId="ADAL" clId="{868FFF2C-F344-4183-B2CA-676BD3883B08}" dt="2026-02-03T09:34:01.193" v="67" actId="47"/>
        <pc:sldMkLst>
          <pc:docMk/>
          <pc:sldMk cId="3441959073" sldId="357"/>
        </pc:sldMkLst>
        <pc:picChg chg="del">
          <ac:chgData name="MOLLA REDA WELDETEKLE" userId="50238f4a-ab4f-48e2-b05f-9213077a49f6" providerId="ADAL" clId="{868FFF2C-F344-4183-B2CA-676BD3883B08}" dt="2026-02-03T09:33:39.095" v="63" actId="478"/>
          <ac:picMkLst>
            <pc:docMk/>
            <pc:sldMk cId="3441959073" sldId="357"/>
            <ac:picMk id="2" creationId="{00000000-0000-0000-0000-000000000000}"/>
          </ac:picMkLst>
        </pc:picChg>
      </pc:sldChg>
      <pc:sldChg chg="del">
        <pc:chgData name="MOLLA REDA WELDETEKLE" userId="50238f4a-ab4f-48e2-b05f-9213077a49f6" providerId="ADAL" clId="{868FFF2C-F344-4183-B2CA-676BD3883B08}" dt="2026-02-03T09:33:56.559" v="66" actId="47"/>
        <pc:sldMkLst>
          <pc:docMk/>
          <pc:sldMk cId="2025460035" sldId="35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937" cy="3664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180" y="0"/>
            <a:ext cx="4160937" cy="3664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A43117-5AD5-4194-AE80-5288CDFD2342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715"/>
            <a:ext cx="4160937" cy="3664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180" y="6948715"/>
            <a:ext cx="4160937" cy="3664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CB02F-6ACC-4559-A6D7-EAD0B974F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29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65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16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49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7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8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2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02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72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94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7BB88-7E8F-4E00-828C-E6D09A0FC7C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37C37-F20E-4691-9E97-E06F3F41A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6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jp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405287" y="2027308"/>
            <a:ext cx="8917881" cy="3322071"/>
          </a:xfrm>
        </p:spPr>
        <p:txBody>
          <a:bodyPr>
            <a:noAutofit/>
          </a:bodyPr>
          <a:lstStyle/>
          <a:p>
            <a:pPr marL="631825" indent="0" algn="just" defTabSz="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b="1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Power Geez Unicode1" pitchFamily="2" charset="0"/>
              </a:rPr>
              <a:t>										   		</a:t>
            </a:r>
            <a:endParaRPr lang="en-US" sz="2000" b="1" dirty="0">
              <a:ln w="0"/>
            </a:endParaRPr>
          </a:p>
          <a:p>
            <a:pPr marL="631825" indent="0" algn="ctr" defTabSz="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dirty="0">
                <a:ln w="0"/>
              </a:rPr>
              <a:t>Basin Scale Resilience Initiative for Ethiopia (BaSRINET) Project </a:t>
            </a:r>
            <a:r>
              <a:rPr lang="en-GB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Overview 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 rot="10800000" flipV="1">
            <a:off x="1544929" y="1780462"/>
            <a:ext cx="9143999" cy="67589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047" y="5772264"/>
            <a:ext cx="9144000" cy="798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52" y="293744"/>
            <a:ext cx="4020993" cy="1441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666" y="682693"/>
            <a:ext cx="2126675" cy="7167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05762" y="5903006"/>
            <a:ext cx="30223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888" algn="ctr" defTabSz="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June  5/2025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2395" y="662753"/>
            <a:ext cx="2325304" cy="6791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8" t="25003" r="10208" b="32284"/>
          <a:stretch/>
        </p:blipFill>
        <p:spPr>
          <a:xfrm>
            <a:off x="6676489" y="467523"/>
            <a:ext cx="2981758" cy="95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22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1. Why BaSRINET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444248" y="1200057"/>
            <a:ext cx="520977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Ba</a:t>
            </a:r>
            <a:r>
              <a:rPr lang="en-GB" altLang="en-US" sz="2800" b="1" dirty="0">
                <a:latin typeface="+mj-lt"/>
              </a:rPr>
              <a:t>sin </a:t>
            </a: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S</a:t>
            </a:r>
            <a:r>
              <a:rPr lang="en-GB" altLang="en-US" sz="2800" b="1" dirty="0">
                <a:latin typeface="+mj-lt"/>
              </a:rPr>
              <a:t>cale </a:t>
            </a: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R</a:t>
            </a:r>
            <a:r>
              <a:rPr lang="en-GB" altLang="en-US" sz="2800" b="1" dirty="0">
                <a:latin typeface="+mj-lt"/>
              </a:rPr>
              <a:t>esilience </a:t>
            </a:r>
            <a:r>
              <a:rPr lang="en-GB" altLang="en-US" sz="2800" b="1" dirty="0" err="1">
                <a:solidFill>
                  <a:srgbClr val="FF0000"/>
                </a:solidFill>
                <a:latin typeface="+mj-lt"/>
              </a:rPr>
              <a:t>IN</a:t>
            </a:r>
            <a:r>
              <a:rPr lang="en-GB" altLang="en-US" sz="2800" b="1" dirty="0" err="1">
                <a:latin typeface="+mj-lt"/>
              </a:rPr>
              <a:t>itiative</a:t>
            </a:r>
            <a:r>
              <a:rPr lang="en-GB" altLang="en-US" sz="2800" b="1" dirty="0">
                <a:latin typeface="+mj-lt"/>
              </a:rPr>
              <a:t> for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 err="1">
                <a:solidFill>
                  <a:srgbClr val="FF0000"/>
                </a:solidFill>
                <a:latin typeface="+mj-lt"/>
              </a:rPr>
              <a:t>ET</a:t>
            </a:r>
            <a:r>
              <a:rPr lang="en-GB" altLang="en-US" sz="2800" b="1" dirty="0" err="1">
                <a:latin typeface="+mj-lt"/>
              </a:rPr>
              <a:t>hiopia</a:t>
            </a:r>
            <a:r>
              <a:rPr lang="en-GB" altLang="en-US" sz="2800" b="1" dirty="0">
                <a:latin typeface="+mj-lt"/>
              </a:rPr>
              <a:t> (Ba.S.R.IN.ET)</a:t>
            </a:r>
            <a:endParaRPr lang="en-US" altLang="en-US" sz="2800" b="1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t="16988" r="2820" b="7581"/>
          <a:stretch/>
        </p:blipFill>
        <p:spPr>
          <a:xfrm>
            <a:off x="1669639" y="2369056"/>
            <a:ext cx="8758989" cy="424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3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2. Goal and Objectives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564789" y="2428481"/>
            <a:ext cx="3702520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+mj-lt"/>
              </a:rPr>
              <a:t>Project Goal</a:t>
            </a:r>
            <a:r>
              <a:rPr lang="en-GB" altLang="en-US" dirty="0">
                <a:latin typeface="+mj-lt"/>
              </a:rPr>
              <a:t>: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contribute to the resilience of </a:t>
            </a:r>
            <a:r>
              <a:rPr lang="en-US" altLang="en-US" sz="2400" b="1" dirty="0">
                <a:latin typeface="+mj-lt"/>
              </a:rPr>
              <a:t>pastoral and agro-pastoral communities</a:t>
            </a:r>
            <a:r>
              <a:rPr lang="en-US" altLang="en-US" sz="2400" dirty="0">
                <a:latin typeface="+mj-lt"/>
              </a:rPr>
              <a:t>´ and build sustainable livelihoods water in </a:t>
            </a:r>
            <a:r>
              <a:rPr lang="en-US" altLang="en-US" sz="2400" b="1" dirty="0">
                <a:latin typeface="+mj-lt"/>
              </a:rPr>
              <a:t>Awash and </a:t>
            </a:r>
            <a:r>
              <a:rPr lang="en-US" altLang="en-US" sz="2400" b="1" dirty="0" err="1">
                <a:latin typeface="+mj-lt"/>
              </a:rPr>
              <a:t>Wabi</a:t>
            </a:r>
            <a:r>
              <a:rPr lang="en-US" altLang="en-US" sz="2400" b="1" dirty="0">
                <a:latin typeface="+mj-lt"/>
              </a:rPr>
              <a:t>- </a:t>
            </a:r>
            <a:r>
              <a:rPr lang="en-US" altLang="en-US" sz="2400" b="1" dirty="0" err="1">
                <a:latin typeface="+mj-lt"/>
              </a:rPr>
              <a:t>Shebele</a:t>
            </a:r>
            <a:r>
              <a:rPr lang="en-US" altLang="en-US" sz="2400" b="1" dirty="0">
                <a:latin typeface="+mj-lt"/>
              </a:rPr>
              <a:t> basins including </a:t>
            </a:r>
            <a:r>
              <a:rPr lang="en-US" altLang="en-US" sz="2400" b="1" dirty="0" err="1">
                <a:latin typeface="+mj-lt"/>
              </a:rPr>
              <a:t>Denakil</a:t>
            </a:r>
            <a:r>
              <a:rPr lang="en-US" altLang="en-US" sz="2400" b="1" dirty="0">
                <a:latin typeface="+mj-lt"/>
              </a:rPr>
              <a:t> </a:t>
            </a:r>
            <a:r>
              <a:rPr lang="en-US" altLang="en-US" sz="2400" dirty="0">
                <a:latin typeface="+mj-lt"/>
              </a:rPr>
              <a:t>basins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205214" y="1293734"/>
            <a:ext cx="520977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Ba</a:t>
            </a:r>
            <a:r>
              <a:rPr lang="en-GB" altLang="en-US" sz="2800" b="1" dirty="0">
                <a:latin typeface="+mj-lt"/>
              </a:rPr>
              <a:t>sin </a:t>
            </a: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S</a:t>
            </a:r>
            <a:r>
              <a:rPr lang="en-GB" altLang="en-US" sz="2800" b="1" dirty="0">
                <a:latin typeface="+mj-lt"/>
              </a:rPr>
              <a:t>cale </a:t>
            </a: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R</a:t>
            </a:r>
            <a:r>
              <a:rPr lang="en-GB" altLang="en-US" sz="2800" b="1" dirty="0">
                <a:latin typeface="+mj-lt"/>
              </a:rPr>
              <a:t>esilience </a:t>
            </a:r>
            <a:r>
              <a:rPr lang="en-GB" altLang="en-US" sz="2800" b="1" dirty="0" err="1">
                <a:solidFill>
                  <a:srgbClr val="FF0000"/>
                </a:solidFill>
                <a:latin typeface="+mj-lt"/>
              </a:rPr>
              <a:t>IN</a:t>
            </a:r>
            <a:r>
              <a:rPr lang="en-GB" altLang="en-US" sz="2800" b="1" dirty="0" err="1">
                <a:latin typeface="+mj-lt"/>
              </a:rPr>
              <a:t>itiative</a:t>
            </a:r>
            <a:r>
              <a:rPr lang="en-GB" altLang="en-US" sz="2800" b="1" dirty="0">
                <a:latin typeface="+mj-lt"/>
              </a:rPr>
              <a:t> for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 err="1">
                <a:solidFill>
                  <a:srgbClr val="FF0000"/>
                </a:solidFill>
                <a:latin typeface="+mj-lt"/>
              </a:rPr>
              <a:t>ET</a:t>
            </a:r>
            <a:r>
              <a:rPr lang="en-GB" altLang="en-US" sz="2800" b="1" dirty="0" err="1">
                <a:latin typeface="+mj-lt"/>
              </a:rPr>
              <a:t>hiopia</a:t>
            </a:r>
            <a:r>
              <a:rPr lang="en-GB" altLang="en-US" sz="2800" b="1" dirty="0">
                <a:latin typeface="+mj-lt"/>
              </a:rPr>
              <a:t> (Ba.S.R.IN.ET)</a:t>
            </a:r>
            <a:endParaRPr lang="en-US" altLang="en-US" sz="2800" b="1" dirty="0">
              <a:latin typeface="+mj-lt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899259" y="2247841"/>
            <a:ext cx="7449954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b="1" dirty="0">
                <a:latin typeface="+mj-lt"/>
              </a:rPr>
              <a:t>Project Objectives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To ensure well-organized, accurate and comprehensive </a:t>
            </a:r>
            <a:r>
              <a:rPr lang="en-US" altLang="en-US" sz="2400" b="1" dirty="0">
                <a:latin typeface="+mj-lt"/>
              </a:rPr>
              <a:t>hydrological basin information system</a:t>
            </a:r>
            <a:r>
              <a:rPr lang="en-US" altLang="en-US" sz="2400" dirty="0">
                <a:latin typeface="+mj-lt"/>
              </a:rPr>
              <a:t>;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To ensure adequate </a:t>
            </a:r>
            <a:r>
              <a:rPr lang="en-US" altLang="en-US" sz="2400" b="1" dirty="0">
                <a:latin typeface="+mj-lt"/>
              </a:rPr>
              <a:t>supply of water for domestic and agricultural needs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To manage selected </a:t>
            </a:r>
            <a:r>
              <a:rPr lang="en-US" altLang="en-US" sz="2400" b="1" dirty="0">
                <a:latin typeface="+mj-lt"/>
              </a:rPr>
              <a:t>vulnerable watersheds and protect buffer zones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To strengthen the technical, managerial and regulatory </a:t>
            </a:r>
            <a:r>
              <a:rPr lang="en-US" altLang="en-US" sz="2400" b="1" dirty="0">
                <a:latin typeface="+mj-lt"/>
              </a:rPr>
              <a:t>capacities of MoWE/BAOs and Regions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+mj-lt"/>
              </a:rPr>
              <a:t>To develop </a:t>
            </a:r>
            <a:r>
              <a:rPr lang="en-US" altLang="en-US" sz="2400" b="1" dirty="0">
                <a:latin typeface="+mj-lt"/>
              </a:rPr>
              <a:t>small-scale renewable energy </a:t>
            </a:r>
            <a:r>
              <a:rPr lang="en-US" altLang="en-US" sz="2400" dirty="0">
                <a:latin typeface="+mj-lt"/>
              </a:rPr>
              <a:t>sources for water abstraction and other economic uses</a:t>
            </a:r>
          </a:p>
        </p:txBody>
      </p:sp>
    </p:spTree>
    <p:extLst>
      <p:ext uri="{BB962C8B-B14F-4D97-AF65-F5344CB8AC3E}">
        <p14:creationId xmlns:p14="http://schemas.microsoft.com/office/powerpoint/2010/main" val="2629703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3. Project Area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64789" y="1595021"/>
            <a:ext cx="3134628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+mj-lt"/>
              </a:rPr>
              <a:t>Project Basins: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GB" altLang="en-US" sz="2400" dirty="0">
                <a:latin typeface="+mj-lt"/>
              </a:rPr>
              <a:t>Awash Basin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GB" altLang="en-US" sz="2400" dirty="0" err="1">
                <a:latin typeface="+mj-lt"/>
              </a:rPr>
              <a:t>Wabi-shebele</a:t>
            </a:r>
            <a:r>
              <a:rPr lang="en-GB" altLang="en-US" sz="2400" dirty="0">
                <a:latin typeface="+mj-lt"/>
              </a:rPr>
              <a:t> Basin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GB" altLang="en-US" sz="2400" dirty="0" err="1">
                <a:latin typeface="+mj-lt"/>
              </a:rPr>
              <a:t>Denakil</a:t>
            </a:r>
            <a:r>
              <a:rPr lang="en-GB" altLang="en-US" sz="2400" dirty="0">
                <a:latin typeface="+mj-lt"/>
              </a:rPr>
              <a:t> Basin</a:t>
            </a:r>
          </a:p>
          <a:p>
            <a:pPr>
              <a:spcBef>
                <a:spcPct val="0"/>
              </a:spcBef>
              <a:buNone/>
            </a:pPr>
            <a:r>
              <a:rPr lang="en-GB" altLang="en-US" sz="2400" b="1" dirty="0">
                <a:latin typeface="+mj-lt"/>
              </a:rPr>
              <a:t>Beneficiary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b="1" dirty="0">
                <a:latin typeface="+mj-lt"/>
              </a:rPr>
              <a:t>Direct 280,000 pastoral and agro-pastoral </a:t>
            </a:r>
            <a:r>
              <a:rPr lang="en-US" altLang="en-US" sz="2400" dirty="0">
                <a:latin typeface="+mj-lt"/>
              </a:rPr>
              <a:t>communities in Awash and </a:t>
            </a:r>
            <a:r>
              <a:rPr lang="en-US" altLang="en-US" sz="2400" dirty="0" err="1">
                <a:latin typeface="+mj-lt"/>
              </a:rPr>
              <a:t>Wabi-Shebele</a:t>
            </a:r>
            <a:r>
              <a:rPr lang="en-US" altLang="en-US" sz="2400" dirty="0">
                <a:latin typeface="+mj-lt"/>
              </a:rPr>
              <a:t> Basin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b="1" dirty="0">
                <a:latin typeface="+mj-lt"/>
              </a:rPr>
              <a:t>Indirect 870,000 </a:t>
            </a:r>
            <a:r>
              <a:rPr lang="en-US" altLang="en-US" sz="2400" dirty="0">
                <a:latin typeface="+mj-lt"/>
              </a:rPr>
              <a:t>people of the target basins</a:t>
            </a:r>
            <a:endParaRPr lang="en-GB" altLang="en-US" sz="2400" dirty="0">
              <a:latin typeface="+mj-lt"/>
            </a:endParaRPr>
          </a:p>
        </p:txBody>
      </p:sp>
      <p:pic>
        <p:nvPicPr>
          <p:cNvPr id="8" name="Immagine 5">
            <a:extLst>
              <a:ext uri="{FF2B5EF4-FFF2-40B4-BE49-F238E27FC236}">
                <a16:creationId xmlns:a16="http://schemas.microsoft.com/office/drawing/2014/main" id="{AC61220C-F5BB-41A0-296F-4FB3E3D74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388" y="1351363"/>
            <a:ext cx="7397686" cy="522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54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4. Outcome and Impact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40" y="1512560"/>
            <a:ext cx="4318985" cy="32627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243" y="1186718"/>
            <a:ext cx="5329604" cy="55998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386" y="4846027"/>
            <a:ext cx="2810001" cy="94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21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5. Timeline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205214" y="1293734"/>
            <a:ext cx="52097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>
                <a:latin typeface="+mj-lt"/>
              </a:rPr>
              <a:t>Implementation Period</a:t>
            </a:r>
            <a:endParaRPr lang="en-US" altLang="en-US" sz="2800" b="1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71" y="2188750"/>
            <a:ext cx="10877506" cy="356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39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532490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Implementation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480581" y="1614563"/>
            <a:ext cx="483095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1" u="sng" dirty="0">
                <a:latin typeface="+mj-lt"/>
              </a:rPr>
              <a:t>Implementing Agencies</a:t>
            </a:r>
            <a:r>
              <a:rPr lang="en-GB" altLang="en-US" sz="2400" u="sng" dirty="0">
                <a:latin typeface="+mj-lt"/>
              </a:rPr>
              <a:t> 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b="1" dirty="0">
                <a:latin typeface="+mj-lt"/>
              </a:rPr>
              <a:t>Ministry of Water and Energy (MoWE) _ PCU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dirty="0">
                <a:latin typeface="+mj-lt"/>
              </a:rPr>
              <a:t>Ministry of Agriculture (</a:t>
            </a:r>
            <a:r>
              <a:rPr lang="en-US" altLang="en-US" sz="2400" dirty="0" err="1">
                <a:latin typeface="+mj-lt"/>
              </a:rPr>
              <a:t>MoA</a:t>
            </a:r>
            <a:r>
              <a:rPr lang="en-US" altLang="en-US" sz="2400" dirty="0">
                <a:latin typeface="+mj-lt"/>
              </a:rPr>
              <a:t>)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dirty="0">
                <a:latin typeface="+mj-lt"/>
              </a:rPr>
              <a:t>Ministry of Irrigation and Lowlands (MILLs)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dirty="0">
                <a:latin typeface="+mj-lt"/>
              </a:rPr>
              <a:t>Ministry of Finance (</a:t>
            </a:r>
            <a:r>
              <a:rPr lang="en-US" altLang="en-US" sz="2400" dirty="0" err="1">
                <a:latin typeface="+mj-lt"/>
              </a:rPr>
              <a:t>MoF</a:t>
            </a:r>
            <a:r>
              <a:rPr lang="en-US" altLang="en-US" sz="2400" dirty="0">
                <a:latin typeface="+mj-lt"/>
              </a:rPr>
              <a:t>)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dirty="0">
                <a:latin typeface="+mj-lt"/>
              </a:rPr>
              <a:t>Italian Agency for Development Cooperation (AICS)</a:t>
            </a:r>
            <a:endParaRPr lang="en-US" altLang="en-US" sz="2400" b="1" dirty="0">
              <a:latin typeface="+mj-lt"/>
            </a:endParaRP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en-US" sz="2400" dirty="0">
                <a:latin typeface="+mj-lt"/>
              </a:rPr>
              <a:t>European Union (EU)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sz="2400" dirty="0">
                <a:latin typeface="+mj-lt"/>
              </a:rPr>
              <a:t>International Fund for Agricultural Development (</a:t>
            </a:r>
            <a:r>
              <a:rPr lang="en-US" altLang="en-US" sz="2400" dirty="0">
                <a:latin typeface="+mj-lt"/>
              </a:rPr>
              <a:t>IFAD)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743" y="1218416"/>
            <a:ext cx="6867257" cy="55637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82" y="6043694"/>
            <a:ext cx="2126675" cy="71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06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492734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Result Areas 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86980" y="2217200"/>
            <a:ext cx="520977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Ba</a:t>
            </a:r>
            <a:r>
              <a:rPr lang="en-GB" altLang="en-US" sz="2800" b="1" dirty="0">
                <a:latin typeface="+mj-lt"/>
              </a:rPr>
              <a:t>sin </a:t>
            </a: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S</a:t>
            </a:r>
            <a:r>
              <a:rPr lang="en-GB" altLang="en-US" sz="2800" b="1" dirty="0">
                <a:latin typeface="+mj-lt"/>
              </a:rPr>
              <a:t>cale </a:t>
            </a:r>
            <a:r>
              <a:rPr lang="en-GB" altLang="en-US" sz="2800" b="1" dirty="0">
                <a:solidFill>
                  <a:srgbClr val="FF0000"/>
                </a:solidFill>
                <a:latin typeface="+mj-lt"/>
              </a:rPr>
              <a:t>R</a:t>
            </a:r>
            <a:r>
              <a:rPr lang="en-GB" altLang="en-US" sz="2800" b="1" dirty="0">
                <a:latin typeface="+mj-lt"/>
              </a:rPr>
              <a:t>esilience </a:t>
            </a:r>
            <a:r>
              <a:rPr lang="en-GB" altLang="en-US" sz="2800" b="1" dirty="0" err="1">
                <a:solidFill>
                  <a:srgbClr val="FF0000"/>
                </a:solidFill>
                <a:latin typeface="+mj-lt"/>
              </a:rPr>
              <a:t>IN</a:t>
            </a:r>
            <a:r>
              <a:rPr lang="en-GB" altLang="en-US" sz="2800" b="1" dirty="0" err="1">
                <a:latin typeface="+mj-lt"/>
              </a:rPr>
              <a:t>itiative</a:t>
            </a:r>
            <a:r>
              <a:rPr lang="en-GB" altLang="en-US" sz="2800" b="1" dirty="0">
                <a:latin typeface="+mj-lt"/>
              </a:rPr>
              <a:t> for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 err="1">
                <a:solidFill>
                  <a:srgbClr val="FF0000"/>
                </a:solidFill>
                <a:latin typeface="+mj-lt"/>
              </a:rPr>
              <a:t>ET</a:t>
            </a:r>
            <a:r>
              <a:rPr lang="en-GB" altLang="en-US" sz="2800" b="1" dirty="0" err="1">
                <a:latin typeface="+mj-lt"/>
              </a:rPr>
              <a:t>hiopia</a:t>
            </a:r>
            <a:r>
              <a:rPr lang="en-GB" altLang="en-US" sz="2800" b="1" dirty="0">
                <a:latin typeface="+mj-lt"/>
              </a:rPr>
              <a:t> (Ba.S.R.IN.ET)</a:t>
            </a:r>
            <a:endParaRPr lang="en-US" altLang="en-US" sz="2800" b="1" dirty="0">
              <a:latin typeface="+mj-lt"/>
            </a:endParaRPr>
          </a:p>
        </p:txBody>
      </p:sp>
      <p:pic>
        <p:nvPicPr>
          <p:cNvPr id="10" name="Immagine 2" descr="Immagine che contiene Carattere, testo, logo, Elementi grafici&#10;&#10;Descrizione generata automaticamente">
            <a:extLst>
              <a:ext uri="{FF2B5EF4-FFF2-40B4-BE49-F238E27FC236}">
                <a16:creationId xmlns:a16="http://schemas.microsoft.com/office/drawing/2014/main" id="{617E50BB-9AE1-08E7-F1EE-32BDEC388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326" y="5150749"/>
            <a:ext cx="1302303" cy="724240"/>
          </a:xfrm>
          <a:prstGeom prst="rect">
            <a:avLst/>
          </a:prstGeom>
        </p:spPr>
      </p:pic>
      <p:pic>
        <p:nvPicPr>
          <p:cNvPr id="13" name="Immagine 3">
            <a:extLst>
              <a:ext uri="{FF2B5EF4-FFF2-40B4-BE49-F238E27FC236}">
                <a16:creationId xmlns:a16="http://schemas.microsoft.com/office/drawing/2014/main" id="{E31323B4-C504-29ED-9A44-EFE9C8F18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362" y="5117006"/>
            <a:ext cx="1069699" cy="10696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613004-509C-CB15-892B-6AD33DA98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5741" y="5150749"/>
            <a:ext cx="2095797" cy="8763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" t="11790" r="4518" b="4842"/>
          <a:stretch/>
        </p:blipFill>
        <p:spPr>
          <a:xfrm>
            <a:off x="5775157" y="1186718"/>
            <a:ext cx="6217921" cy="571740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870" y="4037144"/>
            <a:ext cx="2325304" cy="67911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8" t="25003" r="10208" b="32284"/>
          <a:stretch/>
        </p:blipFill>
        <p:spPr>
          <a:xfrm>
            <a:off x="2675174" y="3814906"/>
            <a:ext cx="2758803" cy="886038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9664673" y="1282883"/>
            <a:ext cx="676942" cy="558266"/>
          </a:xfrm>
          <a:prstGeom prst="ellips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 1</a:t>
            </a:r>
          </a:p>
        </p:txBody>
      </p:sp>
      <p:sp>
        <p:nvSpPr>
          <p:cNvPr id="18" name="Oval 17"/>
          <p:cNvSpPr/>
          <p:nvPr/>
        </p:nvSpPr>
        <p:spPr>
          <a:xfrm>
            <a:off x="10819705" y="2694253"/>
            <a:ext cx="676942" cy="558266"/>
          </a:xfrm>
          <a:prstGeom prst="ellips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 2</a:t>
            </a:r>
          </a:p>
        </p:txBody>
      </p:sp>
      <p:sp>
        <p:nvSpPr>
          <p:cNvPr id="19" name="Oval 18"/>
          <p:cNvSpPr/>
          <p:nvPr/>
        </p:nvSpPr>
        <p:spPr>
          <a:xfrm>
            <a:off x="7624118" y="5314934"/>
            <a:ext cx="676942" cy="558266"/>
          </a:xfrm>
          <a:prstGeom prst="ellips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 3</a:t>
            </a:r>
          </a:p>
        </p:txBody>
      </p:sp>
      <p:sp>
        <p:nvSpPr>
          <p:cNvPr id="21" name="Oval 20"/>
          <p:cNvSpPr/>
          <p:nvPr/>
        </p:nvSpPr>
        <p:spPr>
          <a:xfrm>
            <a:off x="6219031" y="2892174"/>
            <a:ext cx="676942" cy="558266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 4</a:t>
            </a:r>
          </a:p>
        </p:txBody>
      </p:sp>
      <p:sp>
        <p:nvSpPr>
          <p:cNvPr id="25" name="Oval 24"/>
          <p:cNvSpPr/>
          <p:nvPr/>
        </p:nvSpPr>
        <p:spPr>
          <a:xfrm>
            <a:off x="7388871" y="1282883"/>
            <a:ext cx="676942" cy="55826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 5</a:t>
            </a:r>
          </a:p>
        </p:txBody>
      </p:sp>
    </p:spTree>
    <p:extLst>
      <p:ext uri="{BB962C8B-B14F-4D97-AF65-F5344CB8AC3E}">
        <p14:creationId xmlns:p14="http://schemas.microsoft.com/office/powerpoint/2010/main" val="3900120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30992" y="492734"/>
            <a:ext cx="7761093" cy="492219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Major Activities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1129365" y="1032616"/>
            <a:ext cx="10976495" cy="50676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C:\Users\HP\Desktop\MoWE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6" y="274759"/>
            <a:ext cx="952902" cy="107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3" b="4421"/>
          <a:stretch/>
        </p:blipFill>
        <p:spPr>
          <a:xfrm>
            <a:off x="2569196" y="1246470"/>
            <a:ext cx="8229600" cy="565003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085510" y="2723949"/>
            <a:ext cx="676942" cy="558266"/>
          </a:xfrm>
          <a:prstGeom prst="ellipse">
            <a:avLst/>
          </a:prstGeom>
          <a:solidFill>
            <a:srgbClr val="D14AD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 1</a:t>
            </a:r>
          </a:p>
        </p:txBody>
      </p:sp>
      <p:sp>
        <p:nvSpPr>
          <p:cNvPr id="13" name="Oval 12"/>
          <p:cNvSpPr/>
          <p:nvPr/>
        </p:nvSpPr>
        <p:spPr>
          <a:xfrm>
            <a:off x="2971034" y="5168766"/>
            <a:ext cx="676942" cy="5582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 4</a:t>
            </a:r>
          </a:p>
        </p:txBody>
      </p:sp>
      <p:sp>
        <p:nvSpPr>
          <p:cNvPr id="14" name="Oval 13"/>
          <p:cNvSpPr/>
          <p:nvPr/>
        </p:nvSpPr>
        <p:spPr>
          <a:xfrm>
            <a:off x="3309505" y="1264074"/>
            <a:ext cx="676942" cy="558266"/>
          </a:xfrm>
          <a:prstGeom prst="ellipse">
            <a:avLst/>
          </a:prstGeom>
          <a:solidFill>
            <a:srgbClr val="DB436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 4</a:t>
            </a:r>
          </a:p>
        </p:txBody>
      </p:sp>
      <p:sp>
        <p:nvSpPr>
          <p:cNvPr id="15" name="Oval 14"/>
          <p:cNvSpPr/>
          <p:nvPr/>
        </p:nvSpPr>
        <p:spPr>
          <a:xfrm>
            <a:off x="9469673" y="1520560"/>
            <a:ext cx="676942" cy="55826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 5</a:t>
            </a:r>
          </a:p>
        </p:txBody>
      </p:sp>
      <p:sp>
        <p:nvSpPr>
          <p:cNvPr id="16" name="Oval 15"/>
          <p:cNvSpPr/>
          <p:nvPr/>
        </p:nvSpPr>
        <p:spPr>
          <a:xfrm>
            <a:off x="10146615" y="2723949"/>
            <a:ext cx="676942" cy="55826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 2</a:t>
            </a:r>
          </a:p>
        </p:txBody>
      </p:sp>
      <p:sp>
        <p:nvSpPr>
          <p:cNvPr id="17" name="Oval 16"/>
          <p:cNvSpPr/>
          <p:nvPr/>
        </p:nvSpPr>
        <p:spPr>
          <a:xfrm>
            <a:off x="9674976" y="4957011"/>
            <a:ext cx="806935" cy="62564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PCU</a:t>
            </a:r>
          </a:p>
        </p:txBody>
      </p:sp>
    </p:spTree>
    <p:extLst>
      <p:ext uri="{BB962C8B-B14F-4D97-AF65-F5344CB8AC3E}">
        <p14:creationId xmlns:p14="http://schemas.microsoft.com/office/powerpoint/2010/main" val="3880659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5722</TotalTime>
  <Words>297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 Antiqua</vt:lpstr>
      <vt:lpstr>Calibri</vt:lpstr>
      <vt:lpstr>Calibri Light</vt:lpstr>
      <vt:lpstr>Power Geez Unicode1</vt:lpstr>
      <vt:lpstr>Times New Roman</vt:lpstr>
      <vt:lpstr>Office Theme</vt:lpstr>
      <vt:lpstr>PowerPoint Presentation</vt:lpstr>
      <vt:lpstr>1. Why BaSRINET</vt:lpstr>
      <vt:lpstr>2. Goal and Objectives</vt:lpstr>
      <vt:lpstr>3. Project Area</vt:lpstr>
      <vt:lpstr>4. Outcome and Impact</vt:lpstr>
      <vt:lpstr>5. Timeline</vt:lpstr>
      <vt:lpstr>Implementation</vt:lpstr>
      <vt:lpstr> Result Areas </vt:lpstr>
      <vt:lpstr>Major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Debebe D</dc:creator>
  <cp:lastModifiedBy>MOLLA REDA WELDETEKLE</cp:lastModifiedBy>
  <cp:revision>147</cp:revision>
  <cp:lastPrinted>2025-01-22T05:38:01Z</cp:lastPrinted>
  <dcterms:created xsi:type="dcterms:W3CDTF">2024-01-22T09:06:04Z</dcterms:created>
  <dcterms:modified xsi:type="dcterms:W3CDTF">2026-02-03T09:38:23Z</dcterms:modified>
</cp:coreProperties>
</file>