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333" r:id="rId2"/>
    <p:sldId id="346" r:id="rId3"/>
    <p:sldId id="335" r:id="rId4"/>
    <p:sldId id="340" r:id="rId5"/>
    <p:sldId id="338" r:id="rId6"/>
    <p:sldId id="337" r:id="rId7"/>
    <p:sldId id="336" r:id="rId8"/>
    <p:sldId id="339" r:id="rId9"/>
    <p:sldId id="342" r:id="rId10"/>
    <p:sldId id="347" r:id="rId11"/>
    <p:sldId id="348" r:id="rId12"/>
    <p:sldId id="349" r:id="rId13"/>
    <p:sldId id="294" r:id="rId14"/>
  </p:sldIdLst>
  <p:sldSz cx="12192000" cy="6858000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937" cy="3664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180" y="0"/>
            <a:ext cx="4160937" cy="3664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43117-5AD5-4194-AE80-5288CDFD2342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715"/>
            <a:ext cx="4160937" cy="3664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180" y="6948715"/>
            <a:ext cx="4160937" cy="3664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CB02F-6ACC-4559-A6D7-EAD0B974F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29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6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4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7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8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2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0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2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94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7BB88-7E8F-4E00-828C-E6D09A0FC7C4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6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771047" y="1937680"/>
            <a:ext cx="8917881" cy="3322071"/>
          </a:xfrm>
        </p:spPr>
        <p:txBody>
          <a:bodyPr>
            <a:noAutofit/>
          </a:bodyPr>
          <a:lstStyle/>
          <a:p>
            <a:pPr marL="631825" indent="0" algn="just" defTabSz="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Power Geez Unicode1" pitchFamily="2" charset="0"/>
              </a:rPr>
              <a:t>										   		</a:t>
            </a:r>
            <a:endParaRPr lang="en-US" sz="2000" b="1" dirty="0">
              <a:ln w="0"/>
            </a:endParaRPr>
          </a:p>
          <a:p>
            <a:pPr marL="631825" indent="0" algn="ctr" defTabSz="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dirty="0">
                <a:ln w="0"/>
              </a:rPr>
              <a:t>Basin Scale Resilience Initiative for Ethiopia (BaSRINET) Project</a:t>
            </a:r>
          </a:p>
          <a:p>
            <a:pPr marL="631825" indent="0" algn="ctr" defTabSz="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31825" indent="0" algn="ctr" defTabSz="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BaSRINET Project Update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10800000" flipV="1">
            <a:off x="1544929" y="1780462"/>
            <a:ext cx="9143999" cy="67589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047" y="5772264"/>
            <a:ext cx="9144000" cy="798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52" y="293744"/>
            <a:ext cx="4020993" cy="1441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666" y="682693"/>
            <a:ext cx="2126675" cy="7167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05762" y="5903006"/>
            <a:ext cx="30223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8" algn="ctr" defTabSz="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April  29/2025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2395" y="662753"/>
            <a:ext cx="2325304" cy="6791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8" t="25003" r="10208" b="32284"/>
          <a:stretch/>
        </p:blipFill>
        <p:spPr>
          <a:xfrm>
            <a:off x="6676489" y="467523"/>
            <a:ext cx="2981758" cy="95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22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492734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3. Progress Update -----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Main Tasks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09045" y="1599685"/>
            <a:ext cx="10858904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The 2025 – 2027 Plan of Action for SC Endorsement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Terms of references: Five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+mj-lt"/>
              </a:rPr>
              <a:t>	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- Seedling GLI support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	- Hydrology stations including installations _ # 15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+mj-lt"/>
              </a:rPr>
              <a:t>	- </a:t>
            </a: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Water supply and energy provisions planning and design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	- GIS based web-portal establishment (design and installation)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	- </a:t>
            </a:r>
            <a:r>
              <a:rPr lang="en-US" altLang="en-US" sz="24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Kelafo</a:t>
            </a: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Flood Control Implementation</a:t>
            </a:r>
          </a:p>
          <a:p>
            <a:pPr>
              <a:spcBef>
                <a:spcPct val="0"/>
              </a:spcBef>
              <a:buNone/>
            </a:pPr>
            <a:endParaRPr lang="en-US" altLang="en-US" sz="2400" dirty="0">
              <a:latin typeface="+mj-lt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+mj-lt"/>
              </a:rPr>
              <a:t>3. Procurement: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+mj-lt"/>
              </a:rPr>
              <a:t>	-</a:t>
            </a: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Procurement plan endorsed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	- Office facility (PC and Furniture)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	- Field car </a:t>
            </a:r>
          </a:p>
        </p:txBody>
      </p:sp>
    </p:spTree>
    <p:extLst>
      <p:ext uri="{BB962C8B-B14F-4D97-AF65-F5344CB8AC3E}">
        <p14:creationId xmlns:p14="http://schemas.microsoft.com/office/powerpoint/2010/main" val="3880659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492734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3. Progress Update -----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Main Tasks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09045" y="1599685"/>
            <a:ext cx="1031162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+mj-lt"/>
              </a:rPr>
              <a:t>4. Capacity building: Training (Till Dec 2024) _ by IFAD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+mj-lt"/>
              </a:rPr>
              <a:t>	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- Procurement and contract administration (May 2025)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	- Project Management including M&amp;E and Finance (June 2025)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+mj-lt"/>
              </a:rPr>
              <a:t>	- </a:t>
            </a: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MoWE _ IWRM Capacity Development Strategy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	- Project website and communication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	- Harmonized IWRM Project Plan _ BRIGHT, BASRINET, FMP, HoAGW4R</a:t>
            </a:r>
            <a:endParaRPr lang="en-US" altLang="en-US" sz="2400" dirty="0">
              <a:latin typeface="+mj-lt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+mj-l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62360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492734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3. Key areas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of Improvement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050794" y="1742809"/>
            <a:ext cx="7879840" cy="2308324"/>
            <a:chOff x="1129365" y="1763162"/>
            <a:chExt cx="7879840" cy="2308324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3031490" y="1763162"/>
              <a:ext cx="5977715" cy="2308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457200" indent="-457200">
                <a:spcBef>
                  <a:spcPct val="0"/>
                </a:spcBef>
                <a:buFont typeface="+mj-lt"/>
                <a:buAutoNum type="arabicPeriod"/>
              </a:pPr>
              <a:r>
                <a:rPr lang="en-US" altLang="en-US" sz="2400" dirty="0">
                  <a:latin typeface="+mj-lt"/>
                </a:rPr>
                <a:t>Endorsement of the BASRINET Plan of Action by SC. </a:t>
              </a:r>
            </a:p>
            <a:p>
              <a:pPr marL="457200" indent="-457200">
                <a:spcBef>
                  <a:spcPct val="0"/>
                </a:spcBef>
                <a:buFont typeface="+mj-lt"/>
                <a:buAutoNum type="arabicPeriod"/>
              </a:pPr>
              <a:r>
                <a:rPr lang="en-US" altLang="en-US" sz="2400" dirty="0">
                  <a:latin typeface="+mj-lt"/>
                </a:rPr>
                <a:t>Procurement of office supplies and staffing</a:t>
              </a:r>
            </a:p>
            <a:p>
              <a:pPr marL="457200" indent="-457200">
                <a:spcBef>
                  <a:spcPct val="0"/>
                </a:spcBef>
                <a:buFont typeface="+mj-lt"/>
                <a:buAutoNum type="arabicPeriod"/>
              </a:pPr>
              <a:r>
                <a:rPr lang="en-US" altLang="en-US" sz="2400" dirty="0">
                  <a:latin typeface="+mj-lt"/>
                </a:rPr>
                <a:t>Project resources harmonization</a:t>
              </a:r>
            </a:p>
            <a:p>
              <a:pPr marL="457200" indent="-457200">
                <a:spcBef>
                  <a:spcPct val="0"/>
                </a:spcBef>
                <a:buFont typeface="+mj-lt"/>
                <a:buAutoNum type="arabicPeriod"/>
              </a:pPr>
              <a:r>
                <a:rPr lang="en-US" altLang="en-US" sz="2400" dirty="0">
                  <a:latin typeface="+mj-lt"/>
                </a:rPr>
                <a:t>Assessment, Bidding and procurement</a:t>
              </a:r>
            </a:p>
            <a:p>
              <a:pPr>
                <a:spcBef>
                  <a:spcPct val="0"/>
                </a:spcBef>
                <a:buNone/>
              </a:pPr>
              <a:endParaRPr lang="en-US" altLang="en-US" sz="2400" dirty="0">
                <a:latin typeface="+mj-lt"/>
              </a:endParaRPr>
            </a:p>
          </p:txBody>
        </p:sp>
        <p:pic>
          <p:nvPicPr>
            <p:cNvPr id="9" name="Picture 2" descr="Fast vector icon with speed meter . Template for your design Stock Vector  Image &amp; Art - Alamy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8" t="17883" r="17828" b="19193"/>
            <a:stretch/>
          </p:blipFill>
          <p:spPr bwMode="auto">
            <a:xfrm>
              <a:off x="1129365" y="1872323"/>
              <a:ext cx="2002054" cy="1739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2743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D995-8912-4B05-A91D-7D0C087721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4" name="Content Placeholder 8"/>
          <p:cNvSpPr>
            <a:spLocks noGrp="1"/>
          </p:cNvSpPr>
          <p:nvPr>
            <p:ph idx="1"/>
          </p:nvPr>
        </p:nvSpPr>
        <p:spPr>
          <a:xfrm>
            <a:off x="4339704" y="2016811"/>
            <a:ext cx="4001388" cy="1929772"/>
          </a:xfrm>
        </p:spPr>
        <p:txBody>
          <a:bodyPr numCol="1">
            <a:noAutofit/>
          </a:bodyPr>
          <a:lstStyle/>
          <a:p>
            <a:pPr marL="1262063" indent="0">
              <a:lnSpc>
                <a:spcPct val="150000"/>
              </a:lnSpc>
              <a:buNone/>
            </a:pPr>
            <a:endParaRPr lang="en-US" sz="600" dirty="0"/>
          </a:p>
          <a:p>
            <a:pPr marL="685800" indent="0">
              <a:lnSpc>
                <a:spcPct val="150000"/>
              </a:lnSpc>
              <a:buNone/>
            </a:pPr>
            <a:endParaRPr lang="en-US" sz="500" b="1" dirty="0"/>
          </a:p>
          <a:p>
            <a:pPr marL="685800" indent="0">
              <a:lnSpc>
                <a:spcPct val="150000"/>
              </a:lnSpc>
              <a:buNone/>
            </a:pPr>
            <a:r>
              <a:rPr lang="en-US" sz="4000" b="1" dirty="0">
                <a:latin typeface="+mj-lt"/>
              </a:rPr>
              <a:t>Thank You</a:t>
            </a:r>
            <a:endParaRPr lang="en-US" sz="3600" dirty="0">
              <a:latin typeface="+mj-lt"/>
            </a:endParaRPr>
          </a:p>
          <a:p>
            <a:pPr marL="1658938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endParaRPr lang="en-US" sz="2400" dirty="0"/>
          </a:p>
          <a:p>
            <a:pPr marL="1371600" indent="-457200">
              <a:lnSpc>
                <a:spcPct val="150000"/>
              </a:lnSpc>
              <a:buFont typeface="+mj-lt"/>
              <a:buAutoNum type="arabicParenR"/>
            </a:pPr>
            <a:endParaRPr lang="am-ET" sz="24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2F74E00-2D76-6034-F368-DC549F29DD45}"/>
              </a:ext>
            </a:extLst>
          </p:cNvPr>
          <p:cNvGrpSpPr/>
          <p:nvPr/>
        </p:nvGrpSpPr>
        <p:grpSpPr>
          <a:xfrm>
            <a:off x="1513532" y="2981697"/>
            <a:ext cx="9164934" cy="1076604"/>
            <a:chOff x="1523997" y="372532"/>
            <a:chExt cx="9164934" cy="1076604"/>
          </a:xfrm>
        </p:grpSpPr>
        <p:sp>
          <p:nvSpPr>
            <p:cNvPr id="12" name="Rectangle 11"/>
            <p:cNvSpPr/>
            <p:nvPr/>
          </p:nvSpPr>
          <p:spPr>
            <a:xfrm rot="10800000" flipV="1">
              <a:off x="1544932" y="947995"/>
              <a:ext cx="9143999" cy="45719"/>
            </a:xfrm>
            <a:prstGeom prst="rect">
              <a:avLst/>
            </a:prstGeom>
            <a:solidFill>
              <a:srgbClr val="FFC8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523997" y="1015020"/>
              <a:ext cx="9143999" cy="45719"/>
            </a:xfrm>
            <a:prstGeom prst="rect">
              <a:avLst/>
            </a:prstGeom>
            <a:solidFill>
              <a:srgbClr val="0078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3" descr="C:\Users\HP\Desktop\MoWE Log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372532"/>
              <a:ext cx="952902" cy="10766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90786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8"/>
          <p:cNvSpPr>
            <a:spLocks noGrp="1"/>
          </p:cNvSpPr>
          <p:nvPr>
            <p:ph idx="1"/>
          </p:nvPr>
        </p:nvSpPr>
        <p:spPr>
          <a:xfrm>
            <a:off x="2143609" y="1782565"/>
            <a:ext cx="6602932" cy="4712050"/>
          </a:xfrm>
        </p:spPr>
        <p:txBody>
          <a:bodyPr numCol="1">
            <a:noAutofit/>
          </a:bodyPr>
          <a:lstStyle/>
          <a:p>
            <a:pPr marL="1711325" indent="0">
              <a:lnSpc>
                <a:spcPct val="150000"/>
              </a:lnSpc>
              <a:buNone/>
              <a:tabLst>
                <a:tab pos="404813" algn="l"/>
              </a:tabLst>
            </a:pPr>
            <a:endParaRPr lang="en-US" sz="300" b="1" dirty="0"/>
          </a:p>
          <a:p>
            <a:pPr marL="2168525" indent="-457200">
              <a:lnSpc>
                <a:spcPct val="100000"/>
              </a:lnSpc>
              <a:buFont typeface="+mj-lt"/>
              <a:buAutoNum type="arabicPeriod"/>
              <a:tabLst>
                <a:tab pos="404813" algn="l"/>
              </a:tabLst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Brief Project Description</a:t>
            </a:r>
          </a:p>
          <a:p>
            <a:pPr marL="2168525" indent="-457200">
              <a:lnSpc>
                <a:spcPct val="100000"/>
              </a:lnSpc>
              <a:buFont typeface="+mj-lt"/>
              <a:buAutoNum type="arabicPeriod"/>
              <a:tabLst>
                <a:tab pos="404813" algn="l"/>
              </a:tabLst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Progress Update</a:t>
            </a:r>
          </a:p>
          <a:p>
            <a:pPr marL="2168525" indent="-457200">
              <a:lnSpc>
                <a:spcPct val="100000"/>
              </a:lnSpc>
              <a:buFont typeface="+mj-lt"/>
              <a:buAutoNum type="arabicPeriod"/>
              <a:tabLst>
                <a:tab pos="404813" algn="l"/>
              </a:tabLst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Key Areas of Improvement</a:t>
            </a:r>
            <a:endParaRPr lang="am-ET" sz="24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Content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38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1. Project Description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6147440" y="2618873"/>
            <a:ext cx="5470251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+mj-lt"/>
              </a:rPr>
              <a:t>IWRM Issues to Address</a:t>
            </a:r>
            <a:r>
              <a:rPr lang="en-GB" altLang="en-US" dirty="0">
                <a:latin typeface="+mj-lt"/>
              </a:rPr>
              <a:t>:  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Coordination and Sectorial Integration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WR information/data management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Institutional Capacities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Livelihood Options 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Climate Change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Access to Water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Energy Access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Flooding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Conflicts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en-US" altLang="en-US" sz="2400" dirty="0">
              <a:latin typeface="+mj-lt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en-US" altLang="en-US" sz="2400" dirty="0">
              <a:latin typeface="+mj-lt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1129365" y="2618873"/>
            <a:ext cx="370252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+mj-lt"/>
              </a:rPr>
              <a:t>Project Goal</a:t>
            </a:r>
            <a:r>
              <a:rPr lang="en-GB" altLang="en-US" dirty="0">
                <a:latin typeface="+mj-lt"/>
              </a:rPr>
              <a:t>: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contribute to the resilience of </a:t>
            </a:r>
            <a:r>
              <a:rPr lang="en-US" altLang="en-US" sz="2400" b="1" dirty="0">
                <a:latin typeface="+mj-lt"/>
              </a:rPr>
              <a:t>pastoral and agro-pastoral communities</a:t>
            </a:r>
            <a:r>
              <a:rPr lang="en-US" altLang="en-US" sz="2400" dirty="0">
                <a:latin typeface="+mj-lt"/>
              </a:rPr>
              <a:t>´ and build sustainable livelihoods water in </a:t>
            </a:r>
            <a:r>
              <a:rPr lang="en-US" altLang="en-US" sz="2400" b="1" dirty="0">
                <a:latin typeface="+mj-lt"/>
              </a:rPr>
              <a:t>Awash and </a:t>
            </a:r>
            <a:r>
              <a:rPr lang="en-US" altLang="en-US" sz="2400" b="1" dirty="0" err="1">
                <a:latin typeface="+mj-lt"/>
              </a:rPr>
              <a:t>Wabi</a:t>
            </a:r>
            <a:r>
              <a:rPr lang="en-US" altLang="en-US" sz="2400" b="1" dirty="0">
                <a:latin typeface="+mj-lt"/>
              </a:rPr>
              <a:t>- </a:t>
            </a:r>
            <a:r>
              <a:rPr lang="en-US" altLang="en-US" sz="2400" b="1" dirty="0" err="1">
                <a:latin typeface="+mj-lt"/>
              </a:rPr>
              <a:t>Shebele</a:t>
            </a:r>
            <a:r>
              <a:rPr lang="en-US" altLang="en-US" sz="2400" b="1" dirty="0">
                <a:latin typeface="+mj-lt"/>
              </a:rPr>
              <a:t> basins|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205214" y="1293734"/>
            <a:ext cx="52097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BA</a:t>
            </a:r>
            <a:r>
              <a:rPr lang="en-GB" altLang="en-US" sz="2800" b="1" dirty="0">
                <a:latin typeface="+mj-lt"/>
              </a:rPr>
              <a:t>sin </a:t>
            </a: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S</a:t>
            </a:r>
            <a:r>
              <a:rPr lang="en-GB" altLang="en-US" sz="2800" b="1" dirty="0">
                <a:latin typeface="+mj-lt"/>
              </a:rPr>
              <a:t>cale </a:t>
            </a: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R</a:t>
            </a:r>
            <a:r>
              <a:rPr lang="en-GB" altLang="en-US" sz="2800" b="1" dirty="0">
                <a:latin typeface="+mj-lt"/>
              </a:rPr>
              <a:t>esilience </a:t>
            </a:r>
            <a:r>
              <a:rPr lang="en-GB" altLang="en-US" sz="2800" b="1" dirty="0" err="1">
                <a:solidFill>
                  <a:srgbClr val="FF0000"/>
                </a:solidFill>
                <a:latin typeface="+mj-lt"/>
              </a:rPr>
              <a:t>IN</a:t>
            </a:r>
            <a:r>
              <a:rPr lang="en-GB" altLang="en-US" sz="2800" b="1" dirty="0" err="1">
                <a:latin typeface="+mj-lt"/>
              </a:rPr>
              <a:t>itiative</a:t>
            </a:r>
            <a:r>
              <a:rPr lang="en-GB" altLang="en-US" sz="2800" b="1" dirty="0">
                <a:latin typeface="+mj-lt"/>
              </a:rPr>
              <a:t> for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err="1">
                <a:solidFill>
                  <a:srgbClr val="FF0000"/>
                </a:solidFill>
                <a:latin typeface="+mj-lt"/>
              </a:rPr>
              <a:t>ET</a:t>
            </a:r>
            <a:r>
              <a:rPr lang="en-GB" altLang="en-US" sz="2800" b="1" dirty="0" err="1">
                <a:latin typeface="+mj-lt"/>
              </a:rPr>
              <a:t>hiopia</a:t>
            </a:r>
            <a:r>
              <a:rPr lang="en-GB" altLang="en-US" sz="2800" b="1" dirty="0">
                <a:latin typeface="+mj-lt"/>
              </a:rPr>
              <a:t> (BA.S.R.IN.ET)</a:t>
            </a:r>
            <a:endParaRPr lang="en-US" alt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970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1. Project Description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52876" y="1595012"/>
            <a:ext cx="52097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+mj-lt"/>
              </a:rPr>
              <a:t>BA.S.R.IN.ET Objective</a:t>
            </a:r>
            <a:endParaRPr lang="en-US" altLang="en-US" b="1" dirty="0">
              <a:latin typeface="+mj-lt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2271562" y="2439898"/>
            <a:ext cx="744995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ensure well-organized, accurate and comprehensive </a:t>
            </a:r>
            <a:r>
              <a:rPr lang="en-US" altLang="en-US" sz="2400" b="1" dirty="0">
                <a:latin typeface="+mj-lt"/>
              </a:rPr>
              <a:t>hydrological basin information system</a:t>
            </a:r>
            <a:r>
              <a:rPr lang="en-US" altLang="en-US" sz="2400" dirty="0">
                <a:latin typeface="+mj-lt"/>
              </a:rPr>
              <a:t>;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ensure adequate </a:t>
            </a:r>
            <a:r>
              <a:rPr lang="en-US" altLang="en-US" sz="2400" b="1" dirty="0">
                <a:latin typeface="+mj-lt"/>
              </a:rPr>
              <a:t>supply of water for domestic and agricultural needs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manage selected </a:t>
            </a:r>
            <a:r>
              <a:rPr lang="en-US" altLang="en-US" sz="2400" b="1" dirty="0">
                <a:latin typeface="+mj-lt"/>
              </a:rPr>
              <a:t>vulnerable watersheds and protect buffer zones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strengthen the technical, managerial and regulatory </a:t>
            </a:r>
            <a:r>
              <a:rPr lang="en-US" altLang="en-US" sz="2400" b="1" dirty="0">
                <a:latin typeface="+mj-lt"/>
              </a:rPr>
              <a:t>capacities of MoWE/BAOs and Regions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develop </a:t>
            </a:r>
            <a:r>
              <a:rPr lang="en-US" altLang="en-US" sz="2400" b="1" dirty="0">
                <a:latin typeface="+mj-lt"/>
              </a:rPr>
              <a:t>small-scale renewable energy </a:t>
            </a:r>
            <a:r>
              <a:rPr lang="en-US" altLang="en-US" sz="2400" dirty="0">
                <a:latin typeface="+mj-lt"/>
              </a:rPr>
              <a:t>sources for water abstraction and other economic uses</a:t>
            </a:r>
          </a:p>
        </p:txBody>
      </p:sp>
    </p:spTree>
    <p:extLst>
      <p:ext uri="{BB962C8B-B14F-4D97-AF65-F5344CB8AC3E}">
        <p14:creationId xmlns:p14="http://schemas.microsoft.com/office/powerpoint/2010/main" val="40266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1. ….. Project Description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776" y="1157865"/>
            <a:ext cx="8019312" cy="5618320"/>
          </a:xfrm>
          <a:prstGeom prst="rect">
            <a:avLst/>
          </a:prstGeom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84596" y="1595021"/>
            <a:ext cx="3134628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+mj-lt"/>
              </a:rPr>
              <a:t>Project Basins: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GB" altLang="en-US" sz="2400" dirty="0">
                <a:latin typeface="+mj-lt"/>
              </a:rPr>
              <a:t>Awash Basin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GB" altLang="en-US" sz="2400" dirty="0" err="1">
                <a:latin typeface="+mj-lt"/>
              </a:rPr>
              <a:t>Wabi-shebele</a:t>
            </a:r>
            <a:r>
              <a:rPr lang="en-GB" altLang="en-US" sz="2400" dirty="0">
                <a:latin typeface="+mj-lt"/>
              </a:rPr>
              <a:t> Basin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GB" altLang="en-US" sz="2400" dirty="0" err="1">
                <a:latin typeface="+mj-lt"/>
              </a:rPr>
              <a:t>Denakil</a:t>
            </a:r>
            <a:r>
              <a:rPr lang="en-GB" altLang="en-US" sz="2400" dirty="0">
                <a:latin typeface="+mj-lt"/>
              </a:rPr>
              <a:t> Basin (EU)</a:t>
            </a:r>
          </a:p>
          <a:p>
            <a:pPr>
              <a:spcBef>
                <a:spcPct val="0"/>
              </a:spcBef>
              <a:buNone/>
            </a:pPr>
            <a:r>
              <a:rPr lang="en-GB" altLang="en-US" sz="2400" b="1" dirty="0">
                <a:latin typeface="+mj-lt"/>
              </a:rPr>
              <a:t>Beneficiary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b="1" dirty="0">
                <a:latin typeface="+mj-lt"/>
              </a:rPr>
              <a:t>Direct 280,000 pastoral and agro-pastoral </a:t>
            </a:r>
            <a:r>
              <a:rPr lang="en-US" altLang="en-US" sz="2400" dirty="0">
                <a:latin typeface="+mj-lt"/>
              </a:rPr>
              <a:t>communities in Awash and </a:t>
            </a:r>
            <a:r>
              <a:rPr lang="en-US" altLang="en-US" sz="2400" dirty="0" err="1">
                <a:latin typeface="+mj-lt"/>
              </a:rPr>
              <a:t>Wabi-Shebele</a:t>
            </a:r>
            <a:r>
              <a:rPr lang="en-US" altLang="en-US" sz="2400" dirty="0">
                <a:latin typeface="+mj-lt"/>
              </a:rPr>
              <a:t> Basin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b="1" dirty="0">
                <a:latin typeface="+mj-lt"/>
              </a:rPr>
              <a:t>Indirect 870,000 </a:t>
            </a:r>
            <a:r>
              <a:rPr lang="en-US" altLang="en-US" sz="2400" dirty="0">
                <a:latin typeface="+mj-lt"/>
              </a:rPr>
              <a:t>people of the target basins</a:t>
            </a:r>
            <a:endParaRPr lang="en-GB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4154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1. ….. Project Description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67" y="1380216"/>
            <a:ext cx="4318985" cy="32627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243" y="1186718"/>
            <a:ext cx="5329604" cy="55998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633" y="4865278"/>
            <a:ext cx="2810001" cy="94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2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1. ….. Project Description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205214" y="1293734"/>
            <a:ext cx="52097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latin typeface="+mj-lt"/>
              </a:rPr>
              <a:t>Implementation Period</a:t>
            </a:r>
            <a:endParaRPr lang="en-US" altLang="en-US" sz="2800" b="1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71" y="2188750"/>
            <a:ext cx="10877506" cy="356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39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1. Project Description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205214" y="1293734"/>
            <a:ext cx="52097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+mj-lt"/>
              </a:rPr>
              <a:t> € 49.5 Million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+mj-lt"/>
              </a:rPr>
              <a:t>Total Budget</a:t>
            </a:r>
            <a:endParaRPr lang="en-US" altLang="en-US" b="1" dirty="0">
              <a:latin typeface="+mj-lt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951189" y="2680866"/>
            <a:ext cx="520977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+mj-lt"/>
              </a:rPr>
              <a:t>Donor</a:t>
            </a:r>
            <a:r>
              <a:rPr lang="en-GB" altLang="en-US" sz="2400" dirty="0">
                <a:latin typeface="+mj-lt"/>
              </a:rPr>
              <a:t>:  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Italian Agency for Development Cooperation </a:t>
            </a:r>
            <a:r>
              <a:rPr lang="en-US" altLang="en-US" sz="2400" b="1" dirty="0">
                <a:latin typeface="+mj-lt"/>
              </a:rPr>
              <a:t>|AICS|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European Union </a:t>
            </a:r>
            <a:r>
              <a:rPr lang="en-US" altLang="en-US" sz="2400" b="1" dirty="0">
                <a:latin typeface="+mj-lt"/>
              </a:rPr>
              <a:t>|EU|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192486" y="2496200"/>
            <a:ext cx="465621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+mj-lt"/>
              </a:rPr>
              <a:t>Executing Agency</a:t>
            </a:r>
            <a:r>
              <a:rPr lang="en-GB" altLang="en-US" sz="2400" dirty="0">
                <a:latin typeface="+mj-lt"/>
              </a:rPr>
              <a:t>:  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Ministry of Water and Energy </a:t>
            </a:r>
            <a:r>
              <a:rPr lang="en-US" altLang="en-US" sz="2400" b="1" dirty="0">
                <a:latin typeface="+mj-lt"/>
              </a:rPr>
              <a:t>|MoWE|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Italian Agency for Development Cooperation </a:t>
            </a:r>
            <a:r>
              <a:rPr lang="en-US" altLang="en-US" sz="2400" b="1" dirty="0">
                <a:latin typeface="+mj-lt"/>
              </a:rPr>
              <a:t>| AICS |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488698" y="4574922"/>
            <a:ext cx="492628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+mj-lt"/>
              </a:rPr>
              <a:t>Funds</a:t>
            </a:r>
            <a:r>
              <a:rPr lang="en-GB" altLang="en-US" sz="2400" dirty="0">
                <a:latin typeface="+mj-lt"/>
              </a:rPr>
              <a:t>:  </a:t>
            </a:r>
            <a:endParaRPr lang="en-GB" altLang="en-US" sz="2000" dirty="0">
              <a:latin typeface="+mj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€ 24 </a:t>
            </a:r>
            <a:r>
              <a:rPr lang="en-US" altLang="en-US" sz="2400" dirty="0" err="1">
                <a:latin typeface="+mj-lt"/>
              </a:rPr>
              <a:t>Mln</a:t>
            </a:r>
            <a:r>
              <a:rPr lang="en-US" altLang="en-US" sz="2400" dirty="0">
                <a:latin typeface="+mj-lt"/>
              </a:rPr>
              <a:t>  Soft Loan to MoWE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€ 7.5 </a:t>
            </a:r>
            <a:r>
              <a:rPr lang="en-US" altLang="en-US" sz="2400" dirty="0" err="1">
                <a:latin typeface="+mj-lt"/>
              </a:rPr>
              <a:t>Mln</a:t>
            </a:r>
            <a:r>
              <a:rPr lang="en-US" altLang="en-US" sz="2400" dirty="0">
                <a:latin typeface="+mj-lt"/>
              </a:rPr>
              <a:t> Grant to MoWE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+mj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€ 31.5 </a:t>
            </a:r>
            <a:r>
              <a:rPr lang="en-US" altLang="en-US" sz="2400" dirty="0" err="1">
                <a:latin typeface="+mj-lt"/>
              </a:rPr>
              <a:t>Mln</a:t>
            </a:r>
            <a:r>
              <a:rPr lang="en-US" altLang="en-US" sz="2400" dirty="0">
                <a:latin typeface="+mj-lt"/>
              </a:rPr>
              <a:t> total project cost (MoWE)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latin typeface="+mj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488698" y="5911629"/>
            <a:ext cx="3580951" cy="9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7866667" y="5373020"/>
            <a:ext cx="52097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GB" altLang="en-US" sz="28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Release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€ 2.5 Million </a:t>
            </a:r>
          </a:p>
        </p:txBody>
      </p:sp>
    </p:spTree>
    <p:extLst>
      <p:ext uri="{BB962C8B-B14F-4D97-AF65-F5344CB8AC3E}">
        <p14:creationId xmlns:p14="http://schemas.microsoft.com/office/powerpoint/2010/main" val="1833706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492734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3. Progress Update -----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Preparatory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35496" y="1599685"/>
            <a:ext cx="11368379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Project submission _ 2021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Agreement … March 2023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Create Bank Accounts and Assigning Person in charge  _ Nov 2023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Launching _ Mar 2024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Review BASRINET Plan of Action _ Sept 2024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Sign </a:t>
            </a:r>
            <a:r>
              <a:rPr lang="en-US" altLang="en-US" sz="2400" dirty="0" err="1">
                <a:latin typeface="+mj-lt"/>
              </a:rPr>
              <a:t>MoU</a:t>
            </a:r>
            <a:r>
              <a:rPr lang="en-US" altLang="en-US" sz="2400" dirty="0">
                <a:latin typeface="+mj-lt"/>
              </a:rPr>
              <a:t> MoWE – AICS (EU) _ Nov 2024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 err="1">
                <a:latin typeface="+mj-lt"/>
              </a:rPr>
              <a:t>BaSRINET</a:t>
            </a:r>
            <a:r>
              <a:rPr lang="en-US" altLang="en-US" sz="2400" dirty="0">
                <a:latin typeface="+mj-lt"/>
              </a:rPr>
              <a:t> Project Staffing _ Dec 2024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BASRINET Project Staff on-boarding  _ Jan 2025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Detailing the 2024/25 Plan and Consultations (MoWE)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Quick Assessment and Inception (</a:t>
            </a:r>
            <a:r>
              <a:rPr lang="en-US" altLang="en-US" sz="2400" dirty="0" err="1">
                <a:latin typeface="+mj-lt"/>
              </a:rPr>
              <a:t>MoWE_AICS_EU</a:t>
            </a:r>
            <a:r>
              <a:rPr lang="en-US" altLang="en-US" sz="2400" dirty="0">
                <a:latin typeface="+mj-lt"/>
              </a:rPr>
              <a:t>), Quick assessment (EU) _ Jan 2025</a:t>
            </a:r>
          </a:p>
        </p:txBody>
      </p:sp>
    </p:spTree>
    <p:extLst>
      <p:ext uri="{BB962C8B-B14F-4D97-AF65-F5344CB8AC3E}">
        <p14:creationId xmlns:p14="http://schemas.microsoft.com/office/powerpoint/2010/main" val="3900120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5419</TotalTime>
  <Words>587</Words>
  <Application>Microsoft Office PowerPoint</Application>
  <PresentationFormat>Widescreen</PresentationFormat>
  <Paragraphs>100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Book Antiqua</vt:lpstr>
      <vt:lpstr>Calibri</vt:lpstr>
      <vt:lpstr>Calibri Light</vt:lpstr>
      <vt:lpstr>Power Geez Unicode1</vt:lpstr>
      <vt:lpstr>Times New Roman</vt:lpstr>
      <vt:lpstr>Office Theme</vt:lpstr>
      <vt:lpstr>PowerPoint Presentation</vt:lpstr>
      <vt:lpstr>Content</vt:lpstr>
      <vt:lpstr>1. Project Description</vt:lpstr>
      <vt:lpstr>1. Project Description</vt:lpstr>
      <vt:lpstr>1. ….. Project Description</vt:lpstr>
      <vt:lpstr>1. ….. Project Description</vt:lpstr>
      <vt:lpstr>1. ….. Project Description</vt:lpstr>
      <vt:lpstr>1. Project Description</vt:lpstr>
      <vt:lpstr>3. Progress Update ----- Preparatory</vt:lpstr>
      <vt:lpstr>3. Progress Update ----- Main Tasks</vt:lpstr>
      <vt:lpstr>3. Progress Update ----- Main Tasks</vt:lpstr>
      <vt:lpstr>3. Key areas of Improvement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Debebe D</dc:creator>
  <cp:lastModifiedBy>hp</cp:lastModifiedBy>
  <cp:revision>126</cp:revision>
  <cp:lastPrinted>2025-01-22T05:38:01Z</cp:lastPrinted>
  <dcterms:created xsi:type="dcterms:W3CDTF">2024-01-22T09:06:04Z</dcterms:created>
  <dcterms:modified xsi:type="dcterms:W3CDTF">2025-08-22T11:44:18Z</dcterms:modified>
</cp:coreProperties>
</file>