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78" r:id="rId3"/>
    <p:sldId id="279" r:id="rId4"/>
    <p:sldId id="263" r:id="rId5"/>
    <p:sldId id="264" r:id="rId6"/>
    <p:sldId id="265" r:id="rId7"/>
    <p:sldId id="266" r:id="rId8"/>
    <p:sldId id="273" r:id="rId9"/>
    <p:sldId id="272" r:id="rId10"/>
    <p:sldId id="283" r:id="rId11"/>
    <p:sldId id="271" r:id="rId12"/>
    <p:sldId id="268" r:id="rId13"/>
    <p:sldId id="284" r:id="rId14"/>
    <p:sldId id="275" r:id="rId15"/>
    <p:sldId id="269" r:id="rId16"/>
    <p:sldId id="270" r:id="rId17"/>
  </p:sldIdLst>
  <p:sldSz cx="12192000" cy="6858000"/>
  <p:notesSz cx="9601200" cy="7315200"/>
  <p:embeddedFontLst>
    <p:embeddedFont>
      <p:font typeface="Elephant" panose="02020904090505020303" pitchFamily="18" charset="0"/>
      <p:regular r:id="rId19"/>
      <p:italic r:id="rId20"/>
    </p:embeddedFont>
    <p:embeddedFont>
      <p:font typeface="Book Antiqua" panose="02040602050305030304" pitchFamily="18" charset="0"/>
      <p:regular r:id="rId21"/>
      <p:bold r:id="rId22"/>
      <p:italic r:id="rId23"/>
      <p:boldItalic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omic Sans MS" panose="030F0702030302020204" pitchFamily="66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guMnDJYF+dJMgUPJmklj+J5p0j5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003" autoAdjust="0"/>
  </p:normalViewPr>
  <p:slideViewPr>
    <p:cSldViewPr snapToGrid="0">
      <p:cViewPr varScale="1">
        <p:scale>
          <a:sx n="69" d="100"/>
          <a:sy n="69" d="100"/>
        </p:scale>
        <p:origin x="52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21" Type="http://schemas.openxmlformats.org/officeDocument/2006/relationships/font" Target="fonts/font3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780FC7-3CD2-4912-8CF8-71EB2EA09227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251C2C33-8235-4D9D-8DCE-479FD4C831E9}">
      <dgm:prSet/>
      <dgm:spPr>
        <a:solidFill>
          <a:srgbClr val="FFFF99"/>
        </a:solidFill>
      </dgm:spPr>
      <dgm:t>
        <a:bodyPr/>
        <a:lstStyle/>
        <a:p>
          <a:r>
            <a:rPr lang="en-US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31.5 million €</a:t>
          </a:r>
          <a:endParaRPr lang="en-US" dirty="0"/>
        </a:p>
      </dgm:t>
    </dgm:pt>
    <dgm:pt modelId="{C71092FF-E903-4EF2-A48F-6D9E5D8D9A1E}" type="parTrans" cxnId="{BD98C13D-90E4-4E3E-8320-B3B5E795E3AF}">
      <dgm:prSet/>
      <dgm:spPr/>
      <dgm:t>
        <a:bodyPr/>
        <a:lstStyle/>
        <a:p>
          <a:endParaRPr lang="en-US"/>
        </a:p>
      </dgm:t>
    </dgm:pt>
    <dgm:pt modelId="{FC8B8CD8-C349-4082-AF70-5B0AD6C4AD51}" type="sibTrans" cxnId="{BD98C13D-90E4-4E3E-8320-B3B5E795E3AF}">
      <dgm:prSet/>
      <dgm:spPr/>
      <dgm:t>
        <a:bodyPr/>
        <a:lstStyle/>
        <a:p>
          <a:endParaRPr lang="en-US"/>
        </a:p>
      </dgm:t>
    </dgm:pt>
    <dgm:pt modelId="{7E3DDD8D-0DBE-4613-9C7E-B50B431169BD}">
      <dgm:prSet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n-US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24 million € Loan  </a:t>
          </a:r>
          <a:endParaRPr lang="en-US" dirty="0"/>
        </a:p>
      </dgm:t>
    </dgm:pt>
    <dgm:pt modelId="{F76F04FD-F4E8-4FC2-B6C2-DE5CB7149C37}" type="parTrans" cxnId="{F2B01E73-7011-42BD-8E0F-81EB3A5DFD55}">
      <dgm:prSet/>
      <dgm:spPr/>
      <dgm:t>
        <a:bodyPr/>
        <a:lstStyle/>
        <a:p>
          <a:endParaRPr lang="en-US"/>
        </a:p>
      </dgm:t>
    </dgm:pt>
    <dgm:pt modelId="{60C7D449-640F-4FBF-8E22-32E57C78F6CF}" type="sibTrans" cxnId="{F2B01E73-7011-42BD-8E0F-81EB3A5DFD55}">
      <dgm:prSet/>
      <dgm:spPr/>
      <dgm:t>
        <a:bodyPr/>
        <a:lstStyle/>
        <a:p>
          <a:endParaRPr lang="en-US"/>
        </a:p>
      </dgm:t>
    </dgm:pt>
    <dgm:pt modelId="{1530A69F-EEBF-457C-9E4A-2404368CFC67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US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7.5 million € grant</a:t>
          </a:r>
          <a:endParaRPr lang="en-US" dirty="0"/>
        </a:p>
      </dgm:t>
    </dgm:pt>
    <dgm:pt modelId="{0D508017-1F92-486C-AFB9-AF4104F3C989}" type="parTrans" cxnId="{84EC1DC0-CBD0-421F-AB93-75BBDDD0D121}">
      <dgm:prSet/>
      <dgm:spPr/>
      <dgm:t>
        <a:bodyPr/>
        <a:lstStyle/>
        <a:p>
          <a:endParaRPr lang="en-US"/>
        </a:p>
      </dgm:t>
    </dgm:pt>
    <dgm:pt modelId="{56443B27-6311-4C7D-A48C-9225A2FEBDF1}" type="sibTrans" cxnId="{84EC1DC0-CBD0-421F-AB93-75BBDDD0D121}">
      <dgm:prSet/>
      <dgm:spPr/>
      <dgm:t>
        <a:bodyPr/>
        <a:lstStyle/>
        <a:p>
          <a:endParaRPr lang="en-US"/>
        </a:p>
      </dgm:t>
    </dgm:pt>
    <dgm:pt modelId="{3D6B2463-3480-47B8-A7F7-E71B9DB5595E}" type="pres">
      <dgm:prSet presAssocID="{AA780FC7-3CD2-4912-8CF8-71EB2EA09227}" presName="linearFlow" presStyleCnt="0">
        <dgm:presLayoutVars>
          <dgm:dir/>
          <dgm:resizeHandles val="exact"/>
        </dgm:presLayoutVars>
      </dgm:prSet>
      <dgm:spPr/>
    </dgm:pt>
    <dgm:pt modelId="{854D9600-C38E-4C29-A77F-7D816DBA7368}" type="pres">
      <dgm:prSet presAssocID="{1530A69F-EEBF-457C-9E4A-2404368CFC6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24B0CE-FAEE-4225-8A56-B2F2090C42DC}" type="pres">
      <dgm:prSet presAssocID="{56443B27-6311-4C7D-A48C-9225A2FEBDF1}" presName="spacerL" presStyleCnt="0"/>
      <dgm:spPr/>
    </dgm:pt>
    <dgm:pt modelId="{0BDC8FA5-19C5-4516-ADE6-E44978B1B64B}" type="pres">
      <dgm:prSet presAssocID="{56443B27-6311-4C7D-A48C-9225A2FEBDF1}" presName="sibTrans" presStyleLbl="sibTrans2D1" presStyleIdx="0" presStyleCnt="2"/>
      <dgm:spPr/>
      <dgm:t>
        <a:bodyPr/>
        <a:lstStyle/>
        <a:p>
          <a:endParaRPr lang="en-US"/>
        </a:p>
      </dgm:t>
    </dgm:pt>
    <dgm:pt modelId="{B316791E-9EBE-42D2-9C4B-DF3BE72619B6}" type="pres">
      <dgm:prSet presAssocID="{56443B27-6311-4C7D-A48C-9225A2FEBDF1}" presName="spacerR" presStyleCnt="0"/>
      <dgm:spPr/>
    </dgm:pt>
    <dgm:pt modelId="{5992C864-8906-4217-8281-7A1343AA17E1}" type="pres">
      <dgm:prSet presAssocID="{7E3DDD8D-0DBE-4613-9C7E-B50B431169B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7F0E1A-E19F-42FE-9062-2A20576CB8BC}" type="pres">
      <dgm:prSet presAssocID="{60C7D449-640F-4FBF-8E22-32E57C78F6CF}" presName="spacerL" presStyleCnt="0"/>
      <dgm:spPr/>
    </dgm:pt>
    <dgm:pt modelId="{FBD5F07E-19A2-4C8C-91FE-8F3C31B97D51}" type="pres">
      <dgm:prSet presAssocID="{60C7D449-640F-4FBF-8E22-32E57C78F6CF}" presName="sibTrans" presStyleLbl="sibTrans2D1" presStyleIdx="1" presStyleCnt="2"/>
      <dgm:spPr/>
      <dgm:t>
        <a:bodyPr/>
        <a:lstStyle/>
        <a:p>
          <a:endParaRPr lang="en-US"/>
        </a:p>
      </dgm:t>
    </dgm:pt>
    <dgm:pt modelId="{0AB5902D-832C-406A-9D04-946636F28AB9}" type="pres">
      <dgm:prSet presAssocID="{60C7D449-640F-4FBF-8E22-32E57C78F6CF}" presName="spacerR" presStyleCnt="0"/>
      <dgm:spPr/>
    </dgm:pt>
    <dgm:pt modelId="{81B3D088-15B4-4A9C-BEA8-282BA114E9FA}" type="pres">
      <dgm:prSet presAssocID="{251C2C33-8235-4D9D-8DCE-479FD4C831E9}" presName="node" presStyleLbl="node1" presStyleIdx="2" presStyleCnt="3" custScaleX="112753" custScaleY="102251" custLinFactNeighborX="-93643" custLinFactNeighborY="-38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4EC1DC0-CBD0-421F-AB93-75BBDDD0D121}" srcId="{AA780FC7-3CD2-4912-8CF8-71EB2EA09227}" destId="{1530A69F-EEBF-457C-9E4A-2404368CFC67}" srcOrd="0" destOrd="0" parTransId="{0D508017-1F92-486C-AFB9-AF4104F3C989}" sibTransId="{56443B27-6311-4C7D-A48C-9225A2FEBDF1}"/>
    <dgm:cxn modelId="{84A27A83-E7A6-4487-868E-68F5CF5E7DFD}" type="presOf" srcId="{60C7D449-640F-4FBF-8E22-32E57C78F6CF}" destId="{FBD5F07E-19A2-4C8C-91FE-8F3C31B97D51}" srcOrd="0" destOrd="0" presId="urn:microsoft.com/office/officeart/2005/8/layout/equation1"/>
    <dgm:cxn modelId="{BD98C13D-90E4-4E3E-8320-B3B5E795E3AF}" srcId="{AA780FC7-3CD2-4912-8CF8-71EB2EA09227}" destId="{251C2C33-8235-4D9D-8DCE-479FD4C831E9}" srcOrd="2" destOrd="0" parTransId="{C71092FF-E903-4EF2-A48F-6D9E5D8D9A1E}" sibTransId="{FC8B8CD8-C349-4082-AF70-5B0AD6C4AD51}"/>
    <dgm:cxn modelId="{2447AB8A-9A40-4E83-B038-953C9680EECF}" type="presOf" srcId="{AA780FC7-3CD2-4912-8CF8-71EB2EA09227}" destId="{3D6B2463-3480-47B8-A7F7-E71B9DB5595E}" srcOrd="0" destOrd="0" presId="urn:microsoft.com/office/officeart/2005/8/layout/equation1"/>
    <dgm:cxn modelId="{F2B01E73-7011-42BD-8E0F-81EB3A5DFD55}" srcId="{AA780FC7-3CD2-4912-8CF8-71EB2EA09227}" destId="{7E3DDD8D-0DBE-4613-9C7E-B50B431169BD}" srcOrd="1" destOrd="0" parTransId="{F76F04FD-F4E8-4FC2-B6C2-DE5CB7149C37}" sibTransId="{60C7D449-640F-4FBF-8E22-32E57C78F6CF}"/>
    <dgm:cxn modelId="{3E4D2CC8-0C13-43C8-A505-A03E1D68313A}" type="presOf" srcId="{56443B27-6311-4C7D-A48C-9225A2FEBDF1}" destId="{0BDC8FA5-19C5-4516-ADE6-E44978B1B64B}" srcOrd="0" destOrd="0" presId="urn:microsoft.com/office/officeart/2005/8/layout/equation1"/>
    <dgm:cxn modelId="{9549C642-2C3F-48B8-8516-E6590E03D869}" type="presOf" srcId="{1530A69F-EEBF-457C-9E4A-2404368CFC67}" destId="{854D9600-C38E-4C29-A77F-7D816DBA7368}" srcOrd="0" destOrd="0" presId="urn:microsoft.com/office/officeart/2005/8/layout/equation1"/>
    <dgm:cxn modelId="{37C0E555-9C2C-44F1-ACA6-1E8CEEE36386}" type="presOf" srcId="{251C2C33-8235-4D9D-8DCE-479FD4C831E9}" destId="{81B3D088-15B4-4A9C-BEA8-282BA114E9FA}" srcOrd="0" destOrd="0" presId="urn:microsoft.com/office/officeart/2005/8/layout/equation1"/>
    <dgm:cxn modelId="{C59D2A73-82F4-415B-B15E-B8BF5547243B}" type="presOf" srcId="{7E3DDD8D-0DBE-4613-9C7E-B50B431169BD}" destId="{5992C864-8906-4217-8281-7A1343AA17E1}" srcOrd="0" destOrd="0" presId="urn:microsoft.com/office/officeart/2005/8/layout/equation1"/>
    <dgm:cxn modelId="{F3ADEC13-6C07-46DB-B785-AD9BD7E95A25}" type="presParOf" srcId="{3D6B2463-3480-47B8-A7F7-E71B9DB5595E}" destId="{854D9600-C38E-4C29-A77F-7D816DBA7368}" srcOrd="0" destOrd="0" presId="urn:microsoft.com/office/officeart/2005/8/layout/equation1"/>
    <dgm:cxn modelId="{4193DC73-7086-4B69-B522-CEDFA26F61E5}" type="presParOf" srcId="{3D6B2463-3480-47B8-A7F7-E71B9DB5595E}" destId="{1E24B0CE-FAEE-4225-8A56-B2F2090C42DC}" srcOrd="1" destOrd="0" presId="urn:microsoft.com/office/officeart/2005/8/layout/equation1"/>
    <dgm:cxn modelId="{3918114F-BA4D-4920-B724-FE6C393B830F}" type="presParOf" srcId="{3D6B2463-3480-47B8-A7F7-E71B9DB5595E}" destId="{0BDC8FA5-19C5-4516-ADE6-E44978B1B64B}" srcOrd="2" destOrd="0" presId="urn:microsoft.com/office/officeart/2005/8/layout/equation1"/>
    <dgm:cxn modelId="{531F9051-A65F-4808-8687-AFF5C7E2BA69}" type="presParOf" srcId="{3D6B2463-3480-47B8-A7F7-E71B9DB5595E}" destId="{B316791E-9EBE-42D2-9C4B-DF3BE72619B6}" srcOrd="3" destOrd="0" presId="urn:microsoft.com/office/officeart/2005/8/layout/equation1"/>
    <dgm:cxn modelId="{6163896A-8D02-48AE-8434-AE3FB80C1F81}" type="presParOf" srcId="{3D6B2463-3480-47B8-A7F7-E71B9DB5595E}" destId="{5992C864-8906-4217-8281-7A1343AA17E1}" srcOrd="4" destOrd="0" presId="urn:microsoft.com/office/officeart/2005/8/layout/equation1"/>
    <dgm:cxn modelId="{B381D52E-0509-4191-A395-FCE929F3106A}" type="presParOf" srcId="{3D6B2463-3480-47B8-A7F7-E71B9DB5595E}" destId="{B17F0E1A-E19F-42FE-9062-2A20576CB8BC}" srcOrd="5" destOrd="0" presId="urn:microsoft.com/office/officeart/2005/8/layout/equation1"/>
    <dgm:cxn modelId="{59EAE788-AE5A-4D3C-A6F0-EE1CE7302310}" type="presParOf" srcId="{3D6B2463-3480-47B8-A7F7-E71B9DB5595E}" destId="{FBD5F07E-19A2-4C8C-91FE-8F3C31B97D51}" srcOrd="6" destOrd="0" presId="urn:microsoft.com/office/officeart/2005/8/layout/equation1"/>
    <dgm:cxn modelId="{71192819-0EA8-4857-A4CF-6CDB34A8F667}" type="presParOf" srcId="{3D6B2463-3480-47B8-A7F7-E71B9DB5595E}" destId="{0AB5902D-832C-406A-9D04-946636F28AB9}" srcOrd="7" destOrd="0" presId="urn:microsoft.com/office/officeart/2005/8/layout/equation1"/>
    <dgm:cxn modelId="{291CA6BB-1B42-4C16-9E43-D4E3D5584DC3}" type="presParOf" srcId="{3D6B2463-3480-47B8-A7F7-E71B9DB5595E}" destId="{81B3D088-15B4-4A9C-BEA8-282BA114E9FA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74947B-464D-4FC0-9761-B810A9091BDD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0512179-2E30-4F3B-B3EF-CCBCA57D736D}">
      <dgm:prSet phldrT="[Text]" custT="1"/>
      <dgm:spPr>
        <a:solidFill>
          <a:srgbClr val="FFC000"/>
        </a:solidFill>
      </dgm:spPr>
      <dgm:t>
        <a:bodyPr/>
        <a:lstStyle/>
        <a:p>
          <a:pPr algn="l"/>
          <a:r>
            <a: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The project is designed &amp; aligned with </a:t>
          </a:r>
          <a:endParaRPr lang="en-US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CEB99F-57B4-44DD-B1E8-90E1CAE1B327}" type="parTrans" cxnId="{106903A3-B717-4477-9481-46EC69260C97}">
      <dgm:prSet/>
      <dgm:spPr/>
      <dgm:t>
        <a:bodyPr/>
        <a:lstStyle/>
        <a:p>
          <a:endParaRPr lang="en-US"/>
        </a:p>
      </dgm:t>
    </dgm:pt>
    <dgm:pt modelId="{1C0C1102-F693-4D24-B31D-9B06A089E5A3}" type="sibTrans" cxnId="{106903A3-B717-4477-9481-46EC69260C97}">
      <dgm:prSet/>
      <dgm:spPr/>
      <dgm:t>
        <a:bodyPr/>
        <a:lstStyle/>
        <a:p>
          <a:endParaRPr lang="en-US"/>
        </a:p>
      </dgm:t>
    </dgm:pt>
    <dgm:pt modelId="{69E0F56B-F6F8-44BC-A426-524CF17A2351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Strategy:</a:t>
          </a:r>
        </a:p>
        <a:p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Home Grown Economic Reform</a:t>
          </a:r>
          <a:endParaRPr lang="en-US" sz="1800" b="1" dirty="0">
            <a:solidFill>
              <a:schemeClr val="tx1"/>
            </a:solidFill>
          </a:endParaRPr>
        </a:p>
      </dgm:t>
    </dgm:pt>
    <dgm:pt modelId="{387B93EF-8745-431A-879A-31B93FA98B1A}" type="parTrans" cxnId="{7CD1E4F3-94E2-435B-B08A-ABEE27C78870}">
      <dgm:prSet/>
      <dgm:spPr/>
      <dgm:t>
        <a:bodyPr/>
        <a:lstStyle/>
        <a:p>
          <a:endParaRPr lang="en-US"/>
        </a:p>
      </dgm:t>
    </dgm:pt>
    <dgm:pt modelId="{F863BCCF-8CF0-416B-89D7-DA798906572A}" type="sibTrans" cxnId="{7CD1E4F3-94E2-435B-B08A-ABEE27C78870}">
      <dgm:prSet/>
      <dgm:spPr/>
      <dgm:t>
        <a:bodyPr/>
        <a:lstStyle/>
        <a:p>
          <a:endParaRPr lang="en-US"/>
        </a:p>
      </dgm:t>
    </dgm:pt>
    <dgm:pt modelId="{7C5FA294-3ACD-4F09-9E63-ECEDC09F40C4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Ten Years Perspective Development Plan</a:t>
          </a:r>
          <a:endParaRPr lang="en-US" sz="1800" b="1" dirty="0">
            <a:solidFill>
              <a:schemeClr val="tx1"/>
            </a:solidFill>
          </a:endParaRPr>
        </a:p>
      </dgm:t>
    </dgm:pt>
    <dgm:pt modelId="{4592D58C-78BD-4DC8-8D4F-818123A1CDB8}" type="parTrans" cxnId="{8F285D52-F0AE-4792-9A6D-EC27753A351D}">
      <dgm:prSet/>
      <dgm:spPr/>
      <dgm:t>
        <a:bodyPr/>
        <a:lstStyle/>
        <a:p>
          <a:endParaRPr lang="en-US"/>
        </a:p>
      </dgm:t>
    </dgm:pt>
    <dgm:pt modelId="{D0FA51D8-F7B7-4A02-A43A-C83FCA2BB1F7}" type="sibTrans" cxnId="{8F285D52-F0AE-4792-9A6D-EC27753A351D}">
      <dgm:prSet/>
      <dgm:spPr/>
      <dgm:t>
        <a:bodyPr/>
        <a:lstStyle/>
        <a:p>
          <a:endParaRPr lang="en-US"/>
        </a:p>
      </dgm:t>
    </dgm:pt>
    <dgm:pt modelId="{3A05D6CD-CAB7-45FB-ABDD-F94BCF293E34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strategic plan of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Wabi-Shebele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and </a:t>
          </a:r>
          <a:r>
            <a:rPr lang="en-US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Awas</a:t>
          </a:r>
          <a:endParaRPr lang="en-US" sz="1800" b="1" dirty="0">
            <a:solidFill>
              <a:schemeClr val="tx1"/>
            </a:solidFill>
          </a:endParaRPr>
        </a:p>
      </dgm:t>
    </dgm:pt>
    <dgm:pt modelId="{C68BC4B7-DAA2-4D26-B64F-1C6C08DE155A}" type="parTrans" cxnId="{691E777D-45F0-42E2-A3A5-65198D8749AF}">
      <dgm:prSet/>
      <dgm:spPr/>
      <dgm:t>
        <a:bodyPr/>
        <a:lstStyle/>
        <a:p>
          <a:endParaRPr lang="en-US"/>
        </a:p>
      </dgm:t>
    </dgm:pt>
    <dgm:pt modelId="{33807C7F-FCD4-4A50-B1D9-590D8607CA68}" type="sibTrans" cxnId="{691E777D-45F0-42E2-A3A5-65198D8749AF}">
      <dgm:prSet/>
      <dgm:spPr/>
      <dgm:t>
        <a:bodyPr/>
        <a:lstStyle/>
        <a:p>
          <a:endParaRPr lang="en-US"/>
        </a:p>
      </dgm:t>
    </dgm:pt>
    <dgm:pt modelId="{6AADFB84-D80F-4A2F-8A3D-C5738F7B1150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Related S</a:t>
          </a:r>
          <a:r>
            <a:rPr lang="en-US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DGs</a:t>
          </a:r>
          <a:r>
            <a:rPr lang="en-US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1800" b="1" dirty="0">
            <a:solidFill>
              <a:schemeClr val="tx1"/>
            </a:solidFill>
          </a:endParaRPr>
        </a:p>
      </dgm:t>
    </dgm:pt>
    <dgm:pt modelId="{43F8C9F5-4CF9-4535-A816-7C847D6C35A8}" type="parTrans" cxnId="{59A43D5C-1311-40C7-8E7F-15043B99EF63}">
      <dgm:prSet/>
      <dgm:spPr/>
      <dgm:t>
        <a:bodyPr/>
        <a:lstStyle/>
        <a:p>
          <a:endParaRPr lang="en-US"/>
        </a:p>
      </dgm:t>
    </dgm:pt>
    <dgm:pt modelId="{A9DE0B56-40A2-43BE-8840-B3DD6679BA32}" type="sibTrans" cxnId="{59A43D5C-1311-40C7-8E7F-15043B99EF63}">
      <dgm:prSet/>
      <dgm:spPr/>
      <dgm:t>
        <a:bodyPr/>
        <a:lstStyle/>
        <a:p>
          <a:endParaRPr lang="en-US"/>
        </a:p>
      </dgm:t>
    </dgm:pt>
    <dgm:pt modelId="{93372228-9FBA-4326-9791-3D6EA3352ECB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18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AICS</a:t>
          </a:r>
          <a:endParaRPr lang="en-US" sz="1800" b="1" dirty="0">
            <a:solidFill>
              <a:schemeClr val="tx1"/>
            </a:solidFill>
          </a:endParaRPr>
        </a:p>
      </dgm:t>
    </dgm:pt>
    <dgm:pt modelId="{9966C175-D34F-4DB4-B2F0-A7AE9B5C106F}" type="parTrans" cxnId="{3F1F3AB0-7100-4319-8142-3B95B2DD405A}">
      <dgm:prSet/>
      <dgm:spPr/>
      <dgm:t>
        <a:bodyPr/>
        <a:lstStyle/>
        <a:p>
          <a:endParaRPr lang="en-US"/>
        </a:p>
      </dgm:t>
    </dgm:pt>
    <dgm:pt modelId="{75A63048-78D9-4310-AC5C-20F28B0E04E8}" type="sibTrans" cxnId="{3F1F3AB0-7100-4319-8142-3B95B2DD405A}">
      <dgm:prSet/>
      <dgm:spPr/>
      <dgm:t>
        <a:bodyPr/>
        <a:lstStyle/>
        <a:p>
          <a:endParaRPr lang="en-US"/>
        </a:p>
      </dgm:t>
    </dgm:pt>
    <dgm:pt modelId="{45A1D49C-6D52-4402-BB90-AD4A55C91210}" type="pres">
      <dgm:prSet presAssocID="{1C74947B-464D-4FC0-9761-B810A9091BD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2DBA792-F0E2-4F20-887F-6D9D2CD38E48}" type="pres">
      <dgm:prSet presAssocID="{50512179-2E30-4F3B-B3EF-CCBCA57D736D}" presName="vertOne" presStyleCnt="0"/>
      <dgm:spPr/>
      <dgm:t>
        <a:bodyPr/>
        <a:lstStyle/>
        <a:p>
          <a:endParaRPr lang="en-US"/>
        </a:p>
      </dgm:t>
    </dgm:pt>
    <dgm:pt modelId="{6F1BAB67-9A9E-464B-BAFD-317F224F5D2F}" type="pres">
      <dgm:prSet presAssocID="{50512179-2E30-4F3B-B3EF-CCBCA57D736D}" presName="txOne" presStyleLbl="node0" presStyleIdx="0" presStyleCnt="1" custScaleY="36019" custLinFactNeighborX="-734" custLinFactNeighborY="-4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40ED93D-FE87-447B-AE61-FD5928EB8827}" type="pres">
      <dgm:prSet presAssocID="{50512179-2E30-4F3B-B3EF-CCBCA57D736D}" presName="parTransOne" presStyleCnt="0"/>
      <dgm:spPr/>
      <dgm:t>
        <a:bodyPr/>
        <a:lstStyle/>
        <a:p>
          <a:endParaRPr lang="en-US"/>
        </a:p>
      </dgm:t>
    </dgm:pt>
    <dgm:pt modelId="{AC2D60DE-1B92-4B3D-8FB9-E08B3838C20B}" type="pres">
      <dgm:prSet presAssocID="{50512179-2E30-4F3B-B3EF-CCBCA57D736D}" presName="horzOne" presStyleCnt="0"/>
      <dgm:spPr/>
      <dgm:t>
        <a:bodyPr/>
        <a:lstStyle/>
        <a:p>
          <a:endParaRPr lang="en-US"/>
        </a:p>
      </dgm:t>
    </dgm:pt>
    <dgm:pt modelId="{2C6F4435-9D8F-4FCE-9E92-E47730E83A33}" type="pres">
      <dgm:prSet presAssocID="{6AADFB84-D80F-4A2F-8A3D-C5738F7B1150}" presName="vertTwo" presStyleCnt="0"/>
      <dgm:spPr/>
      <dgm:t>
        <a:bodyPr/>
        <a:lstStyle/>
        <a:p>
          <a:endParaRPr lang="en-US"/>
        </a:p>
      </dgm:t>
    </dgm:pt>
    <dgm:pt modelId="{1D79EBCA-3428-44CC-B962-47FCFFDD2A3B}" type="pres">
      <dgm:prSet presAssocID="{6AADFB84-D80F-4A2F-8A3D-C5738F7B1150}" presName="txTwo" presStyleLbl="node2" presStyleIdx="0" presStyleCnt="5" custScaleX="201328" custScaleY="135573" custLinFactNeighborX="14819" custLinFactNeighborY="-818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DD2BDC5-C223-456D-AA9D-719BB89659D8}" type="pres">
      <dgm:prSet presAssocID="{6AADFB84-D80F-4A2F-8A3D-C5738F7B1150}" presName="horzTwo" presStyleCnt="0"/>
      <dgm:spPr/>
      <dgm:t>
        <a:bodyPr/>
        <a:lstStyle/>
        <a:p>
          <a:endParaRPr lang="en-US"/>
        </a:p>
      </dgm:t>
    </dgm:pt>
    <dgm:pt modelId="{B7DA9DA4-6C07-468B-ACC2-F24DCA9E04CF}" type="pres">
      <dgm:prSet presAssocID="{A9DE0B56-40A2-43BE-8840-B3DD6679BA32}" presName="sibSpaceTwo" presStyleCnt="0"/>
      <dgm:spPr/>
      <dgm:t>
        <a:bodyPr/>
        <a:lstStyle/>
        <a:p>
          <a:endParaRPr lang="en-US"/>
        </a:p>
      </dgm:t>
    </dgm:pt>
    <dgm:pt modelId="{47D2D2C8-868C-40F2-B8C6-8B113E680D7A}" type="pres">
      <dgm:prSet presAssocID="{3A05D6CD-CAB7-45FB-ABDD-F94BCF293E34}" presName="vertTwo" presStyleCnt="0"/>
      <dgm:spPr/>
      <dgm:t>
        <a:bodyPr/>
        <a:lstStyle/>
        <a:p>
          <a:endParaRPr lang="en-US"/>
        </a:p>
      </dgm:t>
    </dgm:pt>
    <dgm:pt modelId="{DA614660-4BF7-4DD8-84EA-A932FE31FC0C}" type="pres">
      <dgm:prSet presAssocID="{3A05D6CD-CAB7-45FB-ABDD-F94BCF293E34}" presName="txTwo" presStyleLbl="node2" presStyleIdx="1" presStyleCnt="5" custScaleX="171688" custScaleY="130322" custLinFactNeighborX="729" custLinFactNeighborY="-819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E5B258F-C008-43CD-B8DA-E53BE0CCCBE4}" type="pres">
      <dgm:prSet presAssocID="{3A05D6CD-CAB7-45FB-ABDD-F94BCF293E34}" presName="horzTwo" presStyleCnt="0"/>
      <dgm:spPr/>
      <dgm:t>
        <a:bodyPr/>
        <a:lstStyle/>
        <a:p>
          <a:endParaRPr lang="en-US"/>
        </a:p>
      </dgm:t>
    </dgm:pt>
    <dgm:pt modelId="{4350889C-E22F-4274-B008-CEB30079751E}" type="pres">
      <dgm:prSet presAssocID="{33807C7F-FCD4-4A50-B1D9-590D8607CA68}" presName="sibSpaceTwo" presStyleCnt="0"/>
      <dgm:spPr/>
      <dgm:t>
        <a:bodyPr/>
        <a:lstStyle/>
        <a:p>
          <a:endParaRPr lang="en-US"/>
        </a:p>
      </dgm:t>
    </dgm:pt>
    <dgm:pt modelId="{0BA09752-2375-47E7-B92A-44C9AF658141}" type="pres">
      <dgm:prSet presAssocID="{7C5FA294-3ACD-4F09-9E63-ECEDC09F40C4}" presName="vertTwo" presStyleCnt="0"/>
      <dgm:spPr/>
      <dgm:t>
        <a:bodyPr/>
        <a:lstStyle/>
        <a:p>
          <a:endParaRPr lang="en-US"/>
        </a:p>
      </dgm:t>
    </dgm:pt>
    <dgm:pt modelId="{E47ED037-ED28-4707-9443-E8FD84F9DA6B}" type="pres">
      <dgm:prSet presAssocID="{7C5FA294-3ACD-4F09-9E63-ECEDC09F40C4}" presName="txTwo" presStyleLbl="node2" presStyleIdx="2" presStyleCnt="5" custScaleX="168637" custScaleY="133832" custLinFactNeighborX="-6714" custLinFactNeighborY="-819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5EFEDA2-A5CD-4CF5-A44D-3CB0C0D4F03C}" type="pres">
      <dgm:prSet presAssocID="{7C5FA294-3ACD-4F09-9E63-ECEDC09F40C4}" presName="horzTwo" presStyleCnt="0"/>
      <dgm:spPr/>
      <dgm:t>
        <a:bodyPr/>
        <a:lstStyle/>
        <a:p>
          <a:endParaRPr lang="en-US"/>
        </a:p>
      </dgm:t>
    </dgm:pt>
    <dgm:pt modelId="{F8CE4182-7E1D-4AAD-BE43-632610F44CE2}" type="pres">
      <dgm:prSet presAssocID="{D0FA51D8-F7B7-4A02-A43A-C83FCA2BB1F7}" presName="sibSpaceTwo" presStyleCnt="0"/>
      <dgm:spPr/>
      <dgm:t>
        <a:bodyPr/>
        <a:lstStyle/>
        <a:p>
          <a:endParaRPr lang="en-US"/>
        </a:p>
      </dgm:t>
    </dgm:pt>
    <dgm:pt modelId="{F7209DD1-6DA8-4933-A976-0A6D71D87A8B}" type="pres">
      <dgm:prSet presAssocID="{69E0F56B-F6F8-44BC-A426-524CF17A2351}" presName="vertTwo" presStyleCnt="0"/>
      <dgm:spPr/>
      <dgm:t>
        <a:bodyPr/>
        <a:lstStyle/>
        <a:p>
          <a:endParaRPr lang="en-US"/>
        </a:p>
      </dgm:t>
    </dgm:pt>
    <dgm:pt modelId="{1A603AC7-F904-48BE-8047-5750EDFFEB98}" type="pres">
      <dgm:prSet presAssocID="{69E0F56B-F6F8-44BC-A426-524CF17A2351}" presName="txTwo" presStyleLbl="node2" presStyleIdx="3" presStyleCnt="5" custScaleX="155373" custScaleY="138464" custLinFactNeighborX="-13653" custLinFactNeighborY="-819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54D77C1-A34B-4D86-B395-9604C6AA9266}" type="pres">
      <dgm:prSet presAssocID="{69E0F56B-F6F8-44BC-A426-524CF17A2351}" presName="horzTwo" presStyleCnt="0"/>
      <dgm:spPr/>
      <dgm:t>
        <a:bodyPr/>
        <a:lstStyle/>
        <a:p>
          <a:endParaRPr lang="en-US"/>
        </a:p>
      </dgm:t>
    </dgm:pt>
    <dgm:pt modelId="{C70760CB-692B-4F3E-96D6-F414AD55B968}" type="pres">
      <dgm:prSet presAssocID="{F863BCCF-8CF0-416B-89D7-DA798906572A}" presName="sibSpaceTwo" presStyleCnt="0"/>
      <dgm:spPr/>
      <dgm:t>
        <a:bodyPr/>
        <a:lstStyle/>
        <a:p>
          <a:endParaRPr lang="en-US"/>
        </a:p>
      </dgm:t>
    </dgm:pt>
    <dgm:pt modelId="{697662E7-0C4F-4015-BB5A-202759591DE8}" type="pres">
      <dgm:prSet presAssocID="{93372228-9FBA-4326-9791-3D6EA3352ECB}" presName="vertTwo" presStyleCnt="0"/>
      <dgm:spPr/>
      <dgm:t>
        <a:bodyPr/>
        <a:lstStyle/>
        <a:p>
          <a:endParaRPr lang="en-US"/>
        </a:p>
      </dgm:t>
    </dgm:pt>
    <dgm:pt modelId="{641F8E62-3BE5-4DCE-B0C9-EB87674F24F7}" type="pres">
      <dgm:prSet presAssocID="{93372228-9FBA-4326-9791-3D6EA3352ECB}" presName="txTwo" presStyleLbl="node2" presStyleIdx="4" presStyleCnt="5" custScaleX="171545" custScaleY="141521" custLinFactNeighborX="-22053" custLinFactNeighborY="-819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9FF44F6-1F7B-411E-AC92-B7D8BD45C5AF}" type="pres">
      <dgm:prSet presAssocID="{93372228-9FBA-4326-9791-3D6EA3352ECB}" presName="horzTwo" presStyleCnt="0"/>
      <dgm:spPr/>
      <dgm:t>
        <a:bodyPr/>
        <a:lstStyle/>
        <a:p>
          <a:endParaRPr lang="en-US"/>
        </a:p>
      </dgm:t>
    </dgm:pt>
  </dgm:ptLst>
  <dgm:cxnLst>
    <dgm:cxn modelId="{18062AFC-9E01-4C95-983A-30DBF2EB6D6A}" type="presOf" srcId="{6AADFB84-D80F-4A2F-8A3D-C5738F7B1150}" destId="{1D79EBCA-3428-44CC-B962-47FCFFDD2A3B}" srcOrd="0" destOrd="0" presId="urn:microsoft.com/office/officeart/2005/8/layout/hierarchy4"/>
    <dgm:cxn modelId="{59A43D5C-1311-40C7-8E7F-15043B99EF63}" srcId="{50512179-2E30-4F3B-B3EF-CCBCA57D736D}" destId="{6AADFB84-D80F-4A2F-8A3D-C5738F7B1150}" srcOrd="0" destOrd="0" parTransId="{43F8C9F5-4CF9-4535-A816-7C847D6C35A8}" sibTransId="{A9DE0B56-40A2-43BE-8840-B3DD6679BA32}"/>
    <dgm:cxn modelId="{5DF94742-F217-4FA4-969D-59754C79081F}" type="presOf" srcId="{7C5FA294-3ACD-4F09-9E63-ECEDC09F40C4}" destId="{E47ED037-ED28-4707-9443-E8FD84F9DA6B}" srcOrd="0" destOrd="0" presId="urn:microsoft.com/office/officeart/2005/8/layout/hierarchy4"/>
    <dgm:cxn modelId="{CC8FD49C-B961-46C2-91E8-35FEB63DA5C6}" type="presOf" srcId="{3A05D6CD-CAB7-45FB-ABDD-F94BCF293E34}" destId="{DA614660-4BF7-4DD8-84EA-A932FE31FC0C}" srcOrd="0" destOrd="0" presId="urn:microsoft.com/office/officeart/2005/8/layout/hierarchy4"/>
    <dgm:cxn modelId="{1202A65E-7A50-4196-B6BA-B014A25742B1}" type="presOf" srcId="{50512179-2E30-4F3B-B3EF-CCBCA57D736D}" destId="{6F1BAB67-9A9E-464B-BAFD-317F224F5D2F}" srcOrd="0" destOrd="0" presId="urn:microsoft.com/office/officeart/2005/8/layout/hierarchy4"/>
    <dgm:cxn modelId="{7CD1E4F3-94E2-435B-B08A-ABEE27C78870}" srcId="{50512179-2E30-4F3B-B3EF-CCBCA57D736D}" destId="{69E0F56B-F6F8-44BC-A426-524CF17A2351}" srcOrd="3" destOrd="0" parTransId="{387B93EF-8745-431A-879A-31B93FA98B1A}" sibTransId="{F863BCCF-8CF0-416B-89D7-DA798906572A}"/>
    <dgm:cxn modelId="{106903A3-B717-4477-9481-46EC69260C97}" srcId="{1C74947B-464D-4FC0-9761-B810A9091BDD}" destId="{50512179-2E30-4F3B-B3EF-CCBCA57D736D}" srcOrd="0" destOrd="0" parTransId="{71CEB99F-57B4-44DD-B1E8-90E1CAE1B327}" sibTransId="{1C0C1102-F693-4D24-B31D-9B06A089E5A3}"/>
    <dgm:cxn modelId="{3F1F3AB0-7100-4319-8142-3B95B2DD405A}" srcId="{50512179-2E30-4F3B-B3EF-CCBCA57D736D}" destId="{93372228-9FBA-4326-9791-3D6EA3352ECB}" srcOrd="4" destOrd="0" parTransId="{9966C175-D34F-4DB4-B2F0-A7AE9B5C106F}" sibTransId="{75A63048-78D9-4310-AC5C-20F28B0E04E8}"/>
    <dgm:cxn modelId="{691E777D-45F0-42E2-A3A5-65198D8749AF}" srcId="{50512179-2E30-4F3B-B3EF-CCBCA57D736D}" destId="{3A05D6CD-CAB7-45FB-ABDD-F94BCF293E34}" srcOrd="1" destOrd="0" parTransId="{C68BC4B7-DAA2-4D26-B64F-1C6C08DE155A}" sibTransId="{33807C7F-FCD4-4A50-B1D9-590D8607CA68}"/>
    <dgm:cxn modelId="{8F285D52-F0AE-4792-9A6D-EC27753A351D}" srcId="{50512179-2E30-4F3B-B3EF-CCBCA57D736D}" destId="{7C5FA294-3ACD-4F09-9E63-ECEDC09F40C4}" srcOrd="2" destOrd="0" parTransId="{4592D58C-78BD-4DC8-8D4F-818123A1CDB8}" sibTransId="{D0FA51D8-F7B7-4A02-A43A-C83FCA2BB1F7}"/>
    <dgm:cxn modelId="{4B117E01-04D0-4ACC-8BBD-2DA9DD7BF53B}" type="presOf" srcId="{93372228-9FBA-4326-9791-3D6EA3352ECB}" destId="{641F8E62-3BE5-4DCE-B0C9-EB87674F24F7}" srcOrd="0" destOrd="0" presId="urn:microsoft.com/office/officeart/2005/8/layout/hierarchy4"/>
    <dgm:cxn modelId="{212B92A3-B226-4B95-91D0-B432DFDAF031}" type="presOf" srcId="{69E0F56B-F6F8-44BC-A426-524CF17A2351}" destId="{1A603AC7-F904-48BE-8047-5750EDFFEB98}" srcOrd="0" destOrd="0" presId="urn:microsoft.com/office/officeart/2005/8/layout/hierarchy4"/>
    <dgm:cxn modelId="{978F6FA8-F72C-41EA-9373-307926B6868E}" type="presOf" srcId="{1C74947B-464D-4FC0-9761-B810A9091BDD}" destId="{45A1D49C-6D52-4402-BB90-AD4A55C91210}" srcOrd="0" destOrd="0" presId="urn:microsoft.com/office/officeart/2005/8/layout/hierarchy4"/>
    <dgm:cxn modelId="{D507A36B-BA88-49DA-A6B3-E05BBAF92768}" type="presParOf" srcId="{45A1D49C-6D52-4402-BB90-AD4A55C91210}" destId="{02DBA792-F0E2-4F20-887F-6D9D2CD38E48}" srcOrd="0" destOrd="0" presId="urn:microsoft.com/office/officeart/2005/8/layout/hierarchy4"/>
    <dgm:cxn modelId="{E4E2ED2F-DF95-49F4-9BE5-81BEC795ED8E}" type="presParOf" srcId="{02DBA792-F0E2-4F20-887F-6D9D2CD38E48}" destId="{6F1BAB67-9A9E-464B-BAFD-317F224F5D2F}" srcOrd="0" destOrd="0" presId="urn:microsoft.com/office/officeart/2005/8/layout/hierarchy4"/>
    <dgm:cxn modelId="{61551340-A608-4999-9F3C-6AE6D400D3A6}" type="presParOf" srcId="{02DBA792-F0E2-4F20-887F-6D9D2CD38E48}" destId="{140ED93D-FE87-447B-AE61-FD5928EB8827}" srcOrd="1" destOrd="0" presId="urn:microsoft.com/office/officeart/2005/8/layout/hierarchy4"/>
    <dgm:cxn modelId="{FA6EA201-B237-463F-A71D-81BDFFBD3472}" type="presParOf" srcId="{02DBA792-F0E2-4F20-887F-6D9D2CD38E48}" destId="{AC2D60DE-1B92-4B3D-8FB9-E08B3838C20B}" srcOrd="2" destOrd="0" presId="urn:microsoft.com/office/officeart/2005/8/layout/hierarchy4"/>
    <dgm:cxn modelId="{6EADACD8-97EC-4A16-B535-70F9707C067C}" type="presParOf" srcId="{AC2D60DE-1B92-4B3D-8FB9-E08B3838C20B}" destId="{2C6F4435-9D8F-4FCE-9E92-E47730E83A33}" srcOrd="0" destOrd="0" presId="urn:microsoft.com/office/officeart/2005/8/layout/hierarchy4"/>
    <dgm:cxn modelId="{90A86939-1B36-46EA-9037-AB9674B1C656}" type="presParOf" srcId="{2C6F4435-9D8F-4FCE-9E92-E47730E83A33}" destId="{1D79EBCA-3428-44CC-B962-47FCFFDD2A3B}" srcOrd="0" destOrd="0" presId="urn:microsoft.com/office/officeart/2005/8/layout/hierarchy4"/>
    <dgm:cxn modelId="{DB0063C2-9E4C-4D0C-8FD0-C333E6F5B3C0}" type="presParOf" srcId="{2C6F4435-9D8F-4FCE-9E92-E47730E83A33}" destId="{3DD2BDC5-C223-456D-AA9D-719BB89659D8}" srcOrd="1" destOrd="0" presId="urn:microsoft.com/office/officeart/2005/8/layout/hierarchy4"/>
    <dgm:cxn modelId="{BE3D0A43-9CCD-47EE-938D-A8CC02420751}" type="presParOf" srcId="{AC2D60DE-1B92-4B3D-8FB9-E08B3838C20B}" destId="{B7DA9DA4-6C07-468B-ACC2-F24DCA9E04CF}" srcOrd="1" destOrd="0" presId="urn:microsoft.com/office/officeart/2005/8/layout/hierarchy4"/>
    <dgm:cxn modelId="{E3E1DC78-CE4A-4F7D-AD9D-102D64D8DA55}" type="presParOf" srcId="{AC2D60DE-1B92-4B3D-8FB9-E08B3838C20B}" destId="{47D2D2C8-868C-40F2-B8C6-8B113E680D7A}" srcOrd="2" destOrd="0" presId="urn:microsoft.com/office/officeart/2005/8/layout/hierarchy4"/>
    <dgm:cxn modelId="{2B9FB538-4483-42BB-88AD-940E98CD971D}" type="presParOf" srcId="{47D2D2C8-868C-40F2-B8C6-8B113E680D7A}" destId="{DA614660-4BF7-4DD8-84EA-A932FE31FC0C}" srcOrd="0" destOrd="0" presId="urn:microsoft.com/office/officeart/2005/8/layout/hierarchy4"/>
    <dgm:cxn modelId="{D6D2B128-EBF8-492F-A5B7-4B59D972E5DA}" type="presParOf" srcId="{47D2D2C8-868C-40F2-B8C6-8B113E680D7A}" destId="{4E5B258F-C008-43CD-B8DA-E53BE0CCCBE4}" srcOrd="1" destOrd="0" presId="urn:microsoft.com/office/officeart/2005/8/layout/hierarchy4"/>
    <dgm:cxn modelId="{1B3EEEC9-893B-444E-BA1B-DC4E06E86F97}" type="presParOf" srcId="{AC2D60DE-1B92-4B3D-8FB9-E08B3838C20B}" destId="{4350889C-E22F-4274-B008-CEB30079751E}" srcOrd="3" destOrd="0" presId="urn:microsoft.com/office/officeart/2005/8/layout/hierarchy4"/>
    <dgm:cxn modelId="{6515E0D9-3E42-4F60-8F4C-2274663A57DD}" type="presParOf" srcId="{AC2D60DE-1B92-4B3D-8FB9-E08B3838C20B}" destId="{0BA09752-2375-47E7-B92A-44C9AF658141}" srcOrd="4" destOrd="0" presId="urn:microsoft.com/office/officeart/2005/8/layout/hierarchy4"/>
    <dgm:cxn modelId="{AEF7224E-583E-4950-8AE2-A863154ED4B3}" type="presParOf" srcId="{0BA09752-2375-47E7-B92A-44C9AF658141}" destId="{E47ED037-ED28-4707-9443-E8FD84F9DA6B}" srcOrd="0" destOrd="0" presId="urn:microsoft.com/office/officeart/2005/8/layout/hierarchy4"/>
    <dgm:cxn modelId="{57785AFE-C29A-4963-825B-3B16C6846341}" type="presParOf" srcId="{0BA09752-2375-47E7-B92A-44C9AF658141}" destId="{45EFEDA2-A5CD-4CF5-A44D-3CB0C0D4F03C}" srcOrd="1" destOrd="0" presId="urn:microsoft.com/office/officeart/2005/8/layout/hierarchy4"/>
    <dgm:cxn modelId="{B1B3CE52-8297-4B6A-AB7D-737EEAED9FC7}" type="presParOf" srcId="{AC2D60DE-1B92-4B3D-8FB9-E08B3838C20B}" destId="{F8CE4182-7E1D-4AAD-BE43-632610F44CE2}" srcOrd="5" destOrd="0" presId="urn:microsoft.com/office/officeart/2005/8/layout/hierarchy4"/>
    <dgm:cxn modelId="{FEB6CE97-92BE-4B7F-BBFD-C95D4051020E}" type="presParOf" srcId="{AC2D60DE-1B92-4B3D-8FB9-E08B3838C20B}" destId="{F7209DD1-6DA8-4933-A976-0A6D71D87A8B}" srcOrd="6" destOrd="0" presId="urn:microsoft.com/office/officeart/2005/8/layout/hierarchy4"/>
    <dgm:cxn modelId="{A8713793-7D87-49E4-9DED-503601B9A0BD}" type="presParOf" srcId="{F7209DD1-6DA8-4933-A976-0A6D71D87A8B}" destId="{1A603AC7-F904-48BE-8047-5750EDFFEB98}" srcOrd="0" destOrd="0" presId="urn:microsoft.com/office/officeart/2005/8/layout/hierarchy4"/>
    <dgm:cxn modelId="{67039055-DDC8-400D-B2A2-66824A532DCD}" type="presParOf" srcId="{F7209DD1-6DA8-4933-A976-0A6D71D87A8B}" destId="{D54D77C1-A34B-4D86-B395-9604C6AA9266}" srcOrd="1" destOrd="0" presId="urn:microsoft.com/office/officeart/2005/8/layout/hierarchy4"/>
    <dgm:cxn modelId="{4918345B-43DC-49D1-8A9D-E79885A65FA2}" type="presParOf" srcId="{AC2D60DE-1B92-4B3D-8FB9-E08B3838C20B}" destId="{C70760CB-692B-4F3E-96D6-F414AD55B968}" srcOrd="7" destOrd="0" presId="urn:microsoft.com/office/officeart/2005/8/layout/hierarchy4"/>
    <dgm:cxn modelId="{D0ABEB67-D3E8-4868-938C-76AF1409D982}" type="presParOf" srcId="{AC2D60DE-1B92-4B3D-8FB9-E08B3838C20B}" destId="{697662E7-0C4F-4015-BB5A-202759591DE8}" srcOrd="8" destOrd="0" presId="urn:microsoft.com/office/officeart/2005/8/layout/hierarchy4"/>
    <dgm:cxn modelId="{D8D810A1-C9A1-4D60-A070-B0B56666E324}" type="presParOf" srcId="{697662E7-0C4F-4015-BB5A-202759591DE8}" destId="{641F8E62-3BE5-4DCE-B0C9-EB87674F24F7}" srcOrd="0" destOrd="0" presId="urn:microsoft.com/office/officeart/2005/8/layout/hierarchy4"/>
    <dgm:cxn modelId="{33F042FA-5515-4C37-A92F-62631B210EFF}" type="presParOf" srcId="{697662E7-0C4F-4015-BB5A-202759591DE8}" destId="{F9FF44F6-1F7B-411E-AC92-B7D8BD45C5AF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46804D9-CA33-4AAA-9927-F14D95957559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B6B97A47-75EC-4854-90C3-AC092C1F3248}">
      <dgm:prSet phldrT="[Tex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2017FY</a:t>
          </a:r>
        </a:p>
        <a:p>
          <a:r>
            <a:rPr lang="en-US" b="1" dirty="0" smtClean="0">
              <a:solidFill>
                <a:schemeClr val="tx1"/>
              </a:solidFill>
            </a:rPr>
            <a:t>2024/25</a:t>
          </a:r>
          <a:endParaRPr lang="en-US" b="1" dirty="0">
            <a:solidFill>
              <a:schemeClr val="tx1"/>
            </a:solidFill>
          </a:endParaRPr>
        </a:p>
      </dgm:t>
    </dgm:pt>
    <dgm:pt modelId="{44A16E1B-F12C-446D-8A95-C89B7042DA64}" type="parTrans" cxnId="{F2A738AC-CA8F-4EED-A4AB-E36BCDF42632}">
      <dgm:prSet/>
      <dgm:spPr/>
      <dgm:t>
        <a:bodyPr/>
        <a:lstStyle/>
        <a:p>
          <a:endParaRPr lang="en-US"/>
        </a:p>
      </dgm:t>
    </dgm:pt>
    <dgm:pt modelId="{9D6673E6-54A6-4F75-AD76-9D33B116B561}" type="sibTrans" cxnId="{F2A738AC-CA8F-4EED-A4AB-E36BCDF42632}">
      <dgm:prSet/>
      <dgm:spPr/>
      <dgm:t>
        <a:bodyPr/>
        <a:lstStyle/>
        <a:p>
          <a:endParaRPr lang="en-US"/>
        </a:p>
      </dgm:t>
    </dgm:pt>
    <dgm:pt modelId="{A2753519-F0D1-4C3C-8860-533B47823660}">
      <dgm:prSet phldrT="[Text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2018FY</a:t>
          </a:r>
        </a:p>
        <a:p>
          <a:r>
            <a:rPr lang="en-US" b="1" dirty="0" smtClean="0">
              <a:solidFill>
                <a:schemeClr val="tx1"/>
              </a:solidFill>
            </a:rPr>
            <a:t>2025/26</a:t>
          </a:r>
          <a:endParaRPr lang="en-US" b="1" dirty="0">
            <a:solidFill>
              <a:schemeClr val="tx1"/>
            </a:solidFill>
          </a:endParaRPr>
        </a:p>
      </dgm:t>
    </dgm:pt>
    <dgm:pt modelId="{94EBE8C5-079D-4CEF-94CA-796798F507B9}" type="parTrans" cxnId="{826109F2-F7B6-426D-AA34-0863413598F2}">
      <dgm:prSet/>
      <dgm:spPr/>
      <dgm:t>
        <a:bodyPr/>
        <a:lstStyle/>
        <a:p>
          <a:endParaRPr lang="en-US"/>
        </a:p>
      </dgm:t>
    </dgm:pt>
    <dgm:pt modelId="{155B8030-616C-4474-BB25-17ED9B284F19}" type="sibTrans" cxnId="{826109F2-F7B6-426D-AA34-0863413598F2}">
      <dgm:prSet/>
      <dgm:spPr/>
      <dgm:t>
        <a:bodyPr/>
        <a:lstStyle/>
        <a:p>
          <a:endParaRPr lang="en-US"/>
        </a:p>
      </dgm:t>
    </dgm:pt>
    <dgm:pt modelId="{D918AC98-128D-44E0-9E15-D31882166CE8}">
      <dgm:prSet phldrT="[Text]"/>
      <dgm:spPr>
        <a:solidFill>
          <a:srgbClr val="92D050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2019FY</a:t>
          </a:r>
        </a:p>
        <a:p>
          <a:r>
            <a:rPr lang="en-US" b="1" dirty="0" smtClean="0">
              <a:solidFill>
                <a:schemeClr val="tx1"/>
              </a:solidFill>
            </a:rPr>
            <a:t>2026/27</a:t>
          </a:r>
          <a:endParaRPr lang="en-US" b="1" dirty="0">
            <a:solidFill>
              <a:schemeClr val="tx1"/>
            </a:solidFill>
          </a:endParaRPr>
        </a:p>
      </dgm:t>
    </dgm:pt>
    <dgm:pt modelId="{10FDAFA1-38FA-49A1-AB4A-7B402E9B4ABA}" type="parTrans" cxnId="{D44AA66D-91DD-4EE1-9FC3-FCBA74A945D8}">
      <dgm:prSet/>
      <dgm:spPr/>
      <dgm:t>
        <a:bodyPr/>
        <a:lstStyle/>
        <a:p>
          <a:endParaRPr lang="en-US"/>
        </a:p>
      </dgm:t>
    </dgm:pt>
    <dgm:pt modelId="{0C84F314-C4B1-4DC7-987A-376E666711F8}" type="sibTrans" cxnId="{D44AA66D-91DD-4EE1-9FC3-FCBA74A945D8}">
      <dgm:prSet/>
      <dgm:spPr/>
      <dgm:t>
        <a:bodyPr/>
        <a:lstStyle/>
        <a:p>
          <a:endParaRPr lang="en-US"/>
        </a:p>
      </dgm:t>
    </dgm:pt>
    <dgm:pt modelId="{79FB2916-73D9-472B-9CB1-FD2F5F48682F}" type="pres">
      <dgm:prSet presAssocID="{646804D9-CA33-4AAA-9927-F14D95957559}" presName="CompostProcess" presStyleCnt="0">
        <dgm:presLayoutVars>
          <dgm:dir/>
          <dgm:resizeHandles val="exact"/>
        </dgm:presLayoutVars>
      </dgm:prSet>
      <dgm:spPr/>
    </dgm:pt>
    <dgm:pt modelId="{578A2E1B-D7E5-4234-A967-CA66BED1D915}" type="pres">
      <dgm:prSet presAssocID="{646804D9-CA33-4AAA-9927-F14D95957559}" presName="arrow" presStyleLbl="bgShp" presStyleIdx="0" presStyleCnt="1"/>
      <dgm:spPr/>
    </dgm:pt>
    <dgm:pt modelId="{B808E8D9-4527-4AC9-BAEC-D457FBC0E247}" type="pres">
      <dgm:prSet presAssocID="{646804D9-CA33-4AAA-9927-F14D95957559}" presName="linearProcess" presStyleCnt="0"/>
      <dgm:spPr/>
    </dgm:pt>
    <dgm:pt modelId="{37DD3755-36BE-43C8-8FB8-621F10F1A685}" type="pres">
      <dgm:prSet presAssocID="{B6B97A47-75EC-4854-90C3-AC092C1F3248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3C5594-2E8D-4491-8B8E-EEBD2EF10DA1}" type="pres">
      <dgm:prSet presAssocID="{9D6673E6-54A6-4F75-AD76-9D33B116B561}" presName="sibTrans" presStyleCnt="0"/>
      <dgm:spPr/>
    </dgm:pt>
    <dgm:pt modelId="{C7D8B676-FAAD-4AEE-BE63-0BE1EF230212}" type="pres">
      <dgm:prSet presAssocID="{A2753519-F0D1-4C3C-8860-533B47823660}" presName="textNode" presStyleLbl="node1" presStyleIdx="1" presStyleCnt="3" custLinFactNeighborX="-19397" custLinFactNeighborY="7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EA70CE-E934-4052-8E59-B6C56FEBAFEB}" type="pres">
      <dgm:prSet presAssocID="{155B8030-616C-4474-BB25-17ED9B284F19}" presName="sibTrans" presStyleCnt="0"/>
      <dgm:spPr/>
    </dgm:pt>
    <dgm:pt modelId="{2B3FF4FF-D236-40D6-BD2E-6950062510A3}" type="pres">
      <dgm:prSet presAssocID="{D918AC98-128D-44E0-9E15-D31882166CE8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26109F2-F7B6-426D-AA34-0863413598F2}" srcId="{646804D9-CA33-4AAA-9927-F14D95957559}" destId="{A2753519-F0D1-4C3C-8860-533B47823660}" srcOrd="1" destOrd="0" parTransId="{94EBE8C5-079D-4CEF-94CA-796798F507B9}" sibTransId="{155B8030-616C-4474-BB25-17ED9B284F19}"/>
    <dgm:cxn modelId="{70E2B63A-37BC-43D2-AC5A-7D0A341D32C1}" type="presOf" srcId="{D918AC98-128D-44E0-9E15-D31882166CE8}" destId="{2B3FF4FF-D236-40D6-BD2E-6950062510A3}" srcOrd="0" destOrd="0" presId="urn:microsoft.com/office/officeart/2005/8/layout/hProcess9"/>
    <dgm:cxn modelId="{825432D0-5FEF-440E-81C4-4ACA66649DA4}" type="presOf" srcId="{B6B97A47-75EC-4854-90C3-AC092C1F3248}" destId="{37DD3755-36BE-43C8-8FB8-621F10F1A685}" srcOrd="0" destOrd="0" presId="urn:microsoft.com/office/officeart/2005/8/layout/hProcess9"/>
    <dgm:cxn modelId="{D44AA66D-91DD-4EE1-9FC3-FCBA74A945D8}" srcId="{646804D9-CA33-4AAA-9927-F14D95957559}" destId="{D918AC98-128D-44E0-9E15-D31882166CE8}" srcOrd="2" destOrd="0" parTransId="{10FDAFA1-38FA-49A1-AB4A-7B402E9B4ABA}" sibTransId="{0C84F314-C4B1-4DC7-987A-376E666711F8}"/>
    <dgm:cxn modelId="{1DDABCB2-F8AE-4C22-BB14-6EA715A9A964}" type="presOf" srcId="{A2753519-F0D1-4C3C-8860-533B47823660}" destId="{C7D8B676-FAAD-4AEE-BE63-0BE1EF230212}" srcOrd="0" destOrd="0" presId="urn:microsoft.com/office/officeart/2005/8/layout/hProcess9"/>
    <dgm:cxn modelId="{8A7CCF6F-21D0-49F4-8F0C-94B15AF8FA24}" type="presOf" srcId="{646804D9-CA33-4AAA-9927-F14D95957559}" destId="{79FB2916-73D9-472B-9CB1-FD2F5F48682F}" srcOrd="0" destOrd="0" presId="urn:microsoft.com/office/officeart/2005/8/layout/hProcess9"/>
    <dgm:cxn modelId="{F2A738AC-CA8F-4EED-A4AB-E36BCDF42632}" srcId="{646804D9-CA33-4AAA-9927-F14D95957559}" destId="{B6B97A47-75EC-4854-90C3-AC092C1F3248}" srcOrd="0" destOrd="0" parTransId="{44A16E1B-F12C-446D-8A95-C89B7042DA64}" sibTransId="{9D6673E6-54A6-4F75-AD76-9D33B116B561}"/>
    <dgm:cxn modelId="{6E2AE93C-37B4-41B3-9166-9EF4CF1B45B9}" type="presParOf" srcId="{79FB2916-73D9-472B-9CB1-FD2F5F48682F}" destId="{578A2E1B-D7E5-4234-A967-CA66BED1D915}" srcOrd="0" destOrd="0" presId="urn:microsoft.com/office/officeart/2005/8/layout/hProcess9"/>
    <dgm:cxn modelId="{D3774097-3234-4A67-8DFA-F1696CCF9B59}" type="presParOf" srcId="{79FB2916-73D9-472B-9CB1-FD2F5F48682F}" destId="{B808E8D9-4527-4AC9-BAEC-D457FBC0E247}" srcOrd="1" destOrd="0" presId="urn:microsoft.com/office/officeart/2005/8/layout/hProcess9"/>
    <dgm:cxn modelId="{9B8EA596-FD8E-40DF-B564-CEFB9738FB00}" type="presParOf" srcId="{B808E8D9-4527-4AC9-BAEC-D457FBC0E247}" destId="{37DD3755-36BE-43C8-8FB8-621F10F1A685}" srcOrd="0" destOrd="0" presId="urn:microsoft.com/office/officeart/2005/8/layout/hProcess9"/>
    <dgm:cxn modelId="{F3D6EF44-F071-40A2-A1F4-C246E2E19B92}" type="presParOf" srcId="{B808E8D9-4527-4AC9-BAEC-D457FBC0E247}" destId="{C23C5594-2E8D-4491-8B8E-EEBD2EF10DA1}" srcOrd="1" destOrd="0" presId="urn:microsoft.com/office/officeart/2005/8/layout/hProcess9"/>
    <dgm:cxn modelId="{34CAF6B1-0926-49E8-938E-D2168B28B163}" type="presParOf" srcId="{B808E8D9-4527-4AC9-BAEC-D457FBC0E247}" destId="{C7D8B676-FAAD-4AEE-BE63-0BE1EF230212}" srcOrd="2" destOrd="0" presId="urn:microsoft.com/office/officeart/2005/8/layout/hProcess9"/>
    <dgm:cxn modelId="{C34D0EA3-53ED-42C7-B8FE-32E57F85FB1B}" type="presParOf" srcId="{B808E8D9-4527-4AC9-BAEC-D457FBC0E247}" destId="{BBEA70CE-E934-4052-8E59-B6C56FEBAFEB}" srcOrd="3" destOrd="0" presId="urn:microsoft.com/office/officeart/2005/8/layout/hProcess9"/>
    <dgm:cxn modelId="{DEAFF190-5939-489B-89FD-DE4D375160C0}" type="presParOf" srcId="{B808E8D9-4527-4AC9-BAEC-D457FBC0E247}" destId="{2B3FF4FF-D236-40D6-BD2E-6950062510A3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4D9600-C38E-4C29-A77F-7D816DBA7368}">
      <dsp:nvSpPr>
        <dsp:cNvPr id="0" name=""/>
        <dsp:cNvSpPr/>
      </dsp:nvSpPr>
      <dsp:spPr>
        <a:xfrm>
          <a:off x="175" y="964866"/>
          <a:ext cx="1242091" cy="1242091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7.5 million € grant</a:t>
          </a:r>
          <a:endParaRPr lang="en-US" sz="2000" kern="1200" dirty="0"/>
        </a:p>
      </dsp:txBody>
      <dsp:txXfrm>
        <a:off x="182075" y="1146766"/>
        <a:ext cx="878291" cy="878291"/>
      </dsp:txXfrm>
    </dsp:sp>
    <dsp:sp modelId="{0BDC8FA5-19C5-4516-ADE6-E44978B1B64B}">
      <dsp:nvSpPr>
        <dsp:cNvPr id="0" name=""/>
        <dsp:cNvSpPr/>
      </dsp:nvSpPr>
      <dsp:spPr>
        <a:xfrm>
          <a:off x="1343125" y="1225705"/>
          <a:ext cx="720413" cy="720413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1438616" y="1501191"/>
        <a:ext cx="529431" cy="169441"/>
      </dsp:txXfrm>
    </dsp:sp>
    <dsp:sp modelId="{5992C864-8906-4217-8281-7A1343AA17E1}">
      <dsp:nvSpPr>
        <dsp:cNvPr id="0" name=""/>
        <dsp:cNvSpPr/>
      </dsp:nvSpPr>
      <dsp:spPr>
        <a:xfrm>
          <a:off x="2164396" y="964866"/>
          <a:ext cx="1242091" cy="1242091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24 million € Loan  </a:t>
          </a:r>
          <a:endParaRPr lang="en-US" sz="2000" kern="1200" dirty="0"/>
        </a:p>
      </dsp:txBody>
      <dsp:txXfrm>
        <a:off x="2346296" y="1146766"/>
        <a:ext cx="878291" cy="878291"/>
      </dsp:txXfrm>
    </dsp:sp>
    <dsp:sp modelId="{FBD5F07E-19A2-4C8C-91FE-8F3C31B97D51}">
      <dsp:nvSpPr>
        <dsp:cNvPr id="0" name=""/>
        <dsp:cNvSpPr/>
      </dsp:nvSpPr>
      <dsp:spPr>
        <a:xfrm>
          <a:off x="3507346" y="1225705"/>
          <a:ext cx="720413" cy="720413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3602837" y="1374110"/>
        <a:ext cx="529431" cy="423603"/>
      </dsp:txXfrm>
    </dsp:sp>
    <dsp:sp modelId="{81B3D088-15B4-4A9C-BEA8-282BA114E9FA}">
      <dsp:nvSpPr>
        <dsp:cNvPr id="0" name=""/>
        <dsp:cNvSpPr/>
      </dsp:nvSpPr>
      <dsp:spPr>
        <a:xfrm>
          <a:off x="4234171" y="902519"/>
          <a:ext cx="1400495" cy="1270051"/>
        </a:xfrm>
        <a:prstGeom prst="ellipse">
          <a:avLst/>
        </a:prstGeom>
        <a:solidFill>
          <a:srgbClr val="FFFF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31.5 million €</a:t>
          </a:r>
          <a:endParaRPr lang="en-US" sz="2000" kern="1200" dirty="0"/>
        </a:p>
      </dsp:txBody>
      <dsp:txXfrm>
        <a:off x="4439269" y="1088514"/>
        <a:ext cx="990299" cy="8980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1BAB67-9A9E-464B-BAFD-317F224F5D2F}">
      <dsp:nvSpPr>
        <dsp:cNvPr id="0" name=""/>
        <dsp:cNvSpPr/>
      </dsp:nvSpPr>
      <dsp:spPr>
        <a:xfrm>
          <a:off x="0" y="0"/>
          <a:ext cx="5843382" cy="677212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The project is designed &amp; aligned with </a:t>
          </a:r>
          <a:endParaRPr lang="en-US" sz="2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835" y="19835"/>
        <a:ext cx="5803712" cy="637542"/>
      </dsp:txXfrm>
    </dsp:sp>
    <dsp:sp modelId="{1D79EBCA-3428-44CC-B962-47FCFFDD2A3B}">
      <dsp:nvSpPr>
        <dsp:cNvPr id="0" name=""/>
        <dsp:cNvSpPr/>
      </dsp:nvSpPr>
      <dsp:spPr>
        <a:xfrm>
          <a:off x="101601" y="698530"/>
          <a:ext cx="1301460" cy="2548980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Related S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DGs</a:t>
          </a:r>
          <a:r>
            <a:rPr lang="en-US" sz="18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1800" b="1" kern="1200" dirty="0">
            <a:solidFill>
              <a:schemeClr val="tx1"/>
            </a:solidFill>
          </a:endParaRPr>
        </a:p>
      </dsp:txBody>
      <dsp:txXfrm>
        <a:off x="139719" y="736648"/>
        <a:ext cx="1225224" cy="2472744"/>
      </dsp:txXfrm>
    </dsp:sp>
    <dsp:sp modelId="{DA614660-4BF7-4DD8-84EA-A932FE31FC0C}">
      <dsp:nvSpPr>
        <dsp:cNvPr id="0" name=""/>
        <dsp:cNvSpPr/>
      </dsp:nvSpPr>
      <dsp:spPr>
        <a:xfrm>
          <a:off x="1366279" y="698248"/>
          <a:ext cx="1109856" cy="2450253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strategic plan of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Wabi-Shebele</a:t>
          </a: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and </a:t>
          </a:r>
          <a:r>
            <a:rPr lang="en-US" sz="1800" b="1" i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Awas</a:t>
          </a:r>
          <a:endParaRPr lang="en-US" sz="1800" b="1" kern="1200" dirty="0">
            <a:solidFill>
              <a:schemeClr val="tx1"/>
            </a:solidFill>
          </a:endParaRPr>
        </a:p>
      </dsp:txBody>
      <dsp:txXfrm>
        <a:off x="1398786" y="730755"/>
        <a:ext cx="1044842" cy="2385239"/>
      </dsp:txXfrm>
    </dsp:sp>
    <dsp:sp modelId="{E47ED037-ED28-4707-9443-E8FD84F9DA6B}">
      <dsp:nvSpPr>
        <dsp:cNvPr id="0" name=""/>
        <dsp:cNvSpPr/>
      </dsp:nvSpPr>
      <dsp:spPr>
        <a:xfrm>
          <a:off x="2482322" y="698248"/>
          <a:ext cx="1090133" cy="2516247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Ten Years Perspective Development Plan</a:t>
          </a:r>
          <a:endParaRPr lang="en-US" sz="1800" b="1" kern="1200" dirty="0">
            <a:solidFill>
              <a:schemeClr val="tx1"/>
            </a:solidFill>
          </a:endParaRPr>
        </a:p>
      </dsp:txBody>
      <dsp:txXfrm>
        <a:off x="2514251" y="730177"/>
        <a:ext cx="1026275" cy="2452389"/>
      </dsp:txXfrm>
    </dsp:sp>
    <dsp:sp modelId="{1A603AC7-F904-48BE-8047-5750EDFFEB98}">
      <dsp:nvSpPr>
        <dsp:cNvPr id="0" name=""/>
        <dsp:cNvSpPr/>
      </dsp:nvSpPr>
      <dsp:spPr>
        <a:xfrm>
          <a:off x="3581900" y="698248"/>
          <a:ext cx="1004389" cy="2603336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Strategy: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Home Grown Economic Reform</a:t>
          </a:r>
          <a:endParaRPr lang="en-US" sz="1800" b="1" kern="1200" dirty="0">
            <a:solidFill>
              <a:schemeClr val="tx1"/>
            </a:solidFill>
          </a:endParaRPr>
        </a:p>
      </dsp:txBody>
      <dsp:txXfrm>
        <a:off x="3611318" y="727666"/>
        <a:ext cx="945553" cy="2544500"/>
      </dsp:txXfrm>
    </dsp:sp>
    <dsp:sp modelId="{641F8E62-3BE5-4DCE-B0C9-EB87674F24F7}">
      <dsp:nvSpPr>
        <dsp:cNvPr id="0" name=""/>
        <dsp:cNvSpPr/>
      </dsp:nvSpPr>
      <dsp:spPr>
        <a:xfrm>
          <a:off x="4586290" y="698248"/>
          <a:ext cx="1108931" cy="2660812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AICS</a:t>
          </a:r>
          <a:endParaRPr lang="en-US" sz="1800" b="1" kern="1200" dirty="0">
            <a:solidFill>
              <a:schemeClr val="tx1"/>
            </a:solidFill>
          </a:endParaRPr>
        </a:p>
      </dsp:txBody>
      <dsp:txXfrm>
        <a:off x="4618769" y="730727"/>
        <a:ext cx="1043973" cy="25958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8A2E1B-D7E5-4234-A967-CA66BED1D915}">
      <dsp:nvSpPr>
        <dsp:cNvPr id="0" name=""/>
        <dsp:cNvSpPr/>
      </dsp:nvSpPr>
      <dsp:spPr>
        <a:xfrm>
          <a:off x="418981" y="0"/>
          <a:ext cx="4748451" cy="235743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DD3755-36BE-43C8-8FB8-621F10F1A685}">
      <dsp:nvSpPr>
        <dsp:cNvPr id="0" name=""/>
        <dsp:cNvSpPr/>
      </dsp:nvSpPr>
      <dsp:spPr>
        <a:xfrm>
          <a:off x="143070" y="707231"/>
          <a:ext cx="1675924" cy="942974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>
              <a:solidFill>
                <a:schemeClr val="tx1"/>
              </a:solidFill>
            </a:rPr>
            <a:t>2017FY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>
              <a:solidFill>
                <a:schemeClr val="tx1"/>
              </a:solidFill>
            </a:rPr>
            <a:t>2024/25</a:t>
          </a:r>
          <a:endParaRPr lang="en-US" sz="2100" b="1" kern="1200" dirty="0">
            <a:solidFill>
              <a:schemeClr val="tx1"/>
            </a:solidFill>
          </a:endParaRPr>
        </a:p>
      </dsp:txBody>
      <dsp:txXfrm>
        <a:off x="189102" y="753263"/>
        <a:ext cx="1583860" cy="850910"/>
      </dsp:txXfrm>
    </dsp:sp>
    <dsp:sp modelId="{C7D8B676-FAAD-4AEE-BE63-0BE1EF230212}">
      <dsp:nvSpPr>
        <dsp:cNvPr id="0" name=""/>
        <dsp:cNvSpPr/>
      </dsp:nvSpPr>
      <dsp:spPr>
        <a:xfrm>
          <a:off x="1928816" y="714369"/>
          <a:ext cx="1675924" cy="942974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>
              <a:solidFill>
                <a:schemeClr val="tx1"/>
              </a:solidFill>
            </a:rPr>
            <a:t>2018FY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>
              <a:solidFill>
                <a:schemeClr val="tx1"/>
              </a:solidFill>
            </a:rPr>
            <a:t>2025/26</a:t>
          </a:r>
          <a:endParaRPr lang="en-US" sz="2100" b="1" kern="1200" dirty="0">
            <a:solidFill>
              <a:schemeClr val="tx1"/>
            </a:solidFill>
          </a:endParaRPr>
        </a:p>
      </dsp:txBody>
      <dsp:txXfrm>
        <a:off x="1974848" y="760401"/>
        <a:ext cx="1583860" cy="850910"/>
      </dsp:txXfrm>
    </dsp:sp>
    <dsp:sp modelId="{2B3FF4FF-D236-40D6-BD2E-6950062510A3}">
      <dsp:nvSpPr>
        <dsp:cNvPr id="0" name=""/>
        <dsp:cNvSpPr/>
      </dsp:nvSpPr>
      <dsp:spPr>
        <a:xfrm>
          <a:off x="3767419" y="707231"/>
          <a:ext cx="1675924" cy="942974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>
              <a:solidFill>
                <a:schemeClr val="tx1"/>
              </a:solidFill>
            </a:rPr>
            <a:t>2019FY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>
              <a:solidFill>
                <a:schemeClr val="tx1"/>
              </a:solidFill>
            </a:rPr>
            <a:t>2026/27</a:t>
          </a:r>
          <a:endParaRPr lang="en-US" sz="2100" b="1" kern="1200" dirty="0">
            <a:solidFill>
              <a:schemeClr val="tx1"/>
            </a:solidFill>
          </a:endParaRPr>
        </a:p>
      </dsp:txBody>
      <dsp:txXfrm>
        <a:off x="3813451" y="753263"/>
        <a:ext cx="1583860" cy="8509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600500" y="548625"/>
            <a:ext cx="6401100" cy="2743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60100" y="3474700"/>
            <a:ext cx="7680950" cy="3291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253209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960100" y="3474700"/>
            <a:ext cx="7680950" cy="32918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62200" y="549275"/>
            <a:ext cx="4876800" cy="2743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965494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3:notes"/>
          <p:cNvSpPr txBox="1">
            <a:spLocks noGrp="1"/>
          </p:cNvSpPr>
          <p:nvPr>
            <p:ph type="body" idx="1"/>
          </p:nvPr>
        </p:nvSpPr>
        <p:spPr>
          <a:xfrm>
            <a:off x="960100" y="3474700"/>
            <a:ext cx="7680950" cy="32918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62200" y="549275"/>
            <a:ext cx="4876800" cy="2743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603560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2200" y="549275"/>
            <a:ext cx="4876800" cy="2743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9981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4:notes"/>
          <p:cNvSpPr txBox="1">
            <a:spLocks noGrp="1"/>
          </p:cNvSpPr>
          <p:nvPr>
            <p:ph type="body" idx="1"/>
          </p:nvPr>
        </p:nvSpPr>
        <p:spPr>
          <a:xfrm>
            <a:off x="960100" y="3474700"/>
            <a:ext cx="7680950" cy="32918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62200" y="549275"/>
            <a:ext cx="4876800" cy="2743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207404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5:notes"/>
          <p:cNvSpPr txBox="1">
            <a:spLocks noGrp="1"/>
          </p:cNvSpPr>
          <p:nvPr>
            <p:ph type="body" idx="1"/>
          </p:nvPr>
        </p:nvSpPr>
        <p:spPr>
          <a:xfrm>
            <a:off x="960100" y="3474700"/>
            <a:ext cx="7680950" cy="32918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62200" y="549275"/>
            <a:ext cx="4876800" cy="2743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310800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46350" y="876300"/>
            <a:ext cx="4203700" cy="2365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/>
          <a:lstStyle/>
          <a:p>
            <a:fld id="{765A1BEB-5037-40FD-A8D5-61FD7D46524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656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2200" y="549275"/>
            <a:ext cx="4876800" cy="2743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/>
          <a:lstStyle/>
          <a:p>
            <a:fld id="{765A1BEB-5037-40FD-A8D5-61FD7D46524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094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:notes"/>
          <p:cNvSpPr txBox="1">
            <a:spLocks noGrp="1"/>
          </p:cNvSpPr>
          <p:nvPr>
            <p:ph type="body" idx="1"/>
          </p:nvPr>
        </p:nvSpPr>
        <p:spPr>
          <a:xfrm>
            <a:off x="960100" y="3474700"/>
            <a:ext cx="7680950" cy="32918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62200" y="549275"/>
            <a:ext cx="4876800" cy="2743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451024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9:notes"/>
          <p:cNvSpPr txBox="1">
            <a:spLocks noGrp="1"/>
          </p:cNvSpPr>
          <p:nvPr>
            <p:ph type="body" idx="1"/>
          </p:nvPr>
        </p:nvSpPr>
        <p:spPr>
          <a:xfrm>
            <a:off x="960100" y="3474700"/>
            <a:ext cx="7680950" cy="32918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62200" y="549275"/>
            <a:ext cx="4876800" cy="2743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52107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0:notes"/>
          <p:cNvSpPr txBox="1">
            <a:spLocks noGrp="1"/>
          </p:cNvSpPr>
          <p:nvPr>
            <p:ph type="body" idx="1"/>
          </p:nvPr>
        </p:nvSpPr>
        <p:spPr>
          <a:xfrm>
            <a:off x="960100" y="3474700"/>
            <a:ext cx="7680950" cy="32918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8" name="Google Shape;17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62200" y="549275"/>
            <a:ext cx="4876800" cy="2743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496666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1:notes"/>
          <p:cNvSpPr txBox="1">
            <a:spLocks noGrp="1"/>
          </p:cNvSpPr>
          <p:nvPr>
            <p:ph type="body" idx="1"/>
          </p:nvPr>
        </p:nvSpPr>
        <p:spPr>
          <a:xfrm>
            <a:off x="960100" y="3474700"/>
            <a:ext cx="7680950" cy="32918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9" name="Google Shape;18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62200" y="549275"/>
            <a:ext cx="4876800" cy="2743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004329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06675" y="914400"/>
            <a:ext cx="4387850" cy="24685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5438386" y="6947452"/>
            <a:ext cx="4161176" cy="366092"/>
          </a:xfrm>
          <a:prstGeom prst="rect">
            <a:avLst/>
          </a:prstGeom>
        </p:spPr>
        <p:txBody>
          <a:bodyPr lIns="94851" tIns="47425" rIns="94851" bIns="47425"/>
          <a:lstStyle/>
          <a:p>
            <a:fld id="{765A1BEB-5037-40FD-A8D5-61FD7D46524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6635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2200" y="549275"/>
            <a:ext cx="4876800" cy="2743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/>
          <a:lstStyle/>
          <a:p>
            <a:fld id="{765A1BEB-5037-40FD-A8D5-61FD7D46524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739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body" idx="1"/>
          </p:nvPr>
        </p:nvSpPr>
        <p:spPr>
          <a:xfrm>
            <a:off x="1771047" y="1937680"/>
            <a:ext cx="8917881" cy="3322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3182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2000"/>
              <a:buNone/>
            </a:pPr>
            <a:r>
              <a:rPr lang="en-US" sz="2000" b="1" i="1" dirty="0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										   		</a:t>
            </a:r>
            <a:endParaRPr sz="2000" b="1" dirty="0"/>
          </a:p>
          <a:p>
            <a:pPr marL="631825" lvl="0" indent="0" algn="ctr">
              <a:lnSpc>
                <a:spcPct val="100000"/>
              </a:lnSpc>
              <a:spcBef>
                <a:spcPts val="1200"/>
              </a:spcBef>
              <a:buSzPts val="3200"/>
              <a:buNone/>
            </a:pPr>
            <a:r>
              <a:rPr lang="en-US" sz="3200" b="1" dirty="0"/>
              <a:t>Basin Scale Resilience Initiative for Ethiopia (</a:t>
            </a:r>
            <a:r>
              <a:rPr lang="en-US" sz="3200" b="1" dirty="0" err="1"/>
              <a:t>BaSRINET</a:t>
            </a:r>
            <a:r>
              <a:rPr lang="en-US" sz="3200" b="1" dirty="0" smtClean="0"/>
              <a:t>)</a:t>
            </a:r>
            <a:endParaRPr dirty="0"/>
          </a:p>
          <a:p>
            <a:pPr marL="631825" lvl="0" indent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3200" dirty="0"/>
          </a:p>
          <a:p>
            <a:pPr marL="631825" lvl="0" indent="0" algn="ctr">
              <a:lnSpc>
                <a:spcPct val="100000"/>
              </a:lnSpc>
              <a:spcBef>
                <a:spcPts val="1200"/>
              </a:spcBef>
              <a:buSzPts val="2800"/>
              <a:buNone/>
            </a:pPr>
            <a:r>
              <a:rPr lang="en-US" sz="3200" b="1" dirty="0" smtClean="0"/>
              <a:t>Launching and Inception </a:t>
            </a:r>
            <a:r>
              <a:rPr lang="en-US" sz="3200" b="1" dirty="0"/>
              <a:t>Workshop</a:t>
            </a:r>
            <a:endParaRPr sz="2400" dirty="0"/>
          </a:p>
        </p:txBody>
      </p:sp>
      <p:pic>
        <p:nvPicPr>
          <p:cNvPr id="87" name="Google Shape;87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7552" y="293744"/>
            <a:ext cx="4020993" cy="144190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55666" y="682693"/>
            <a:ext cx="2126675" cy="71676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/>
          <p:nvPr/>
        </p:nvSpPr>
        <p:spPr>
          <a:xfrm>
            <a:off x="4605762" y="5903006"/>
            <a:ext cx="302233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15888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8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April 15/2025</a:t>
            </a:r>
            <a:endParaRPr sz="2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752395" y="662753"/>
            <a:ext cx="2325304" cy="679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6">
            <a:alphaModFix/>
          </a:blip>
          <a:srcRect l="36288" t="25003" r="10208" b="32283"/>
          <a:stretch/>
        </p:blipFill>
        <p:spPr>
          <a:xfrm>
            <a:off x="6676489" y="467523"/>
            <a:ext cx="2981758" cy="9576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8639" y="153718"/>
            <a:ext cx="11761076" cy="688814"/>
          </a:xfrm>
          <a:noFill/>
          <a:ln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6. 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Basrinet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Project Result –Based Components</a:t>
            </a:r>
          </a:p>
        </p:txBody>
      </p:sp>
      <p:sp>
        <p:nvSpPr>
          <p:cNvPr id="24" name="Content Placeholder 8"/>
          <p:cNvSpPr>
            <a:spLocks noGrp="1"/>
          </p:cNvSpPr>
          <p:nvPr>
            <p:ph idx="1"/>
          </p:nvPr>
        </p:nvSpPr>
        <p:spPr>
          <a:xfrm>
            <a:off x="166255" y="1153198"/>
            <a:ext cx="11757891" cy="4867309"/>
          </a:xfrm>
        </p:spPr>
        <p:txBody>
          <a:bodyPr numCol="1">
            <a:noAutofit/>
          </a:bodyPr>
          <a:lstStyle/>
          <a:p>
            <a:pPr marL="114300" lvl="0" indent="0">
              <a:lnSpc>
                <a:spcPct val="150000"/>
              </a:lnSpc>
              <a:buNone/>
            </a:pPr>
            <a:r>
              <a:rPr lang="en-US" sz="24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Result</a:t>
            </a:r>
            <a:r>
              <a:rPr lang="en-US" sz="2400" b="1" dirty="0" smtClean="0">
                <a:solidFill>
                  <a:srgbClr val="0086E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24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Comprehensive hydrologic basin water information system is in-place and functional;</a:t>
            </a:r>
          </a:p>
          <a:p>
            <a:pPr marL="114300" lvl="0" indent="0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0086E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Result-2: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Increased access to reliable and safe water supplies for productive and domestic uses and enhanced flood protection;</a:t>
            </a:r>
          </a:p>
          <a:p>
            <a:pPr marL="114300" lvl="0" indent="0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Result-3: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Watershed and buffer zone management improved;</a:t>
            </a:r>
          </a:p>
          <a:p>
            <a:pPr marL="114300" lvl="0" indent="0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Result-4: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Enhanced IWRM capacity of MoWE and Basin offices and </a:t>
            </a:r>
          </a:p>
          <a:p>
            <a:pPr marL="114300" lvl="0" indent="0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FF66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Result-5: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Solar mini-grid systems are installed and properly managed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604973" indent="-342902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14406" indent="0">
              <a:lnSpc>
                <a:spcPct val="150000"/>
              </a:lnSpc>
              <a:buNone/>
            </a:pPr>
            <a:endParaRPr lang="am-ET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D995-8912-4B05-A91D-7D0C087721A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 rot="10800000">
            <a:off x="488639" y="927923"/>
            <a:ext cx="10179359" cy="52785"/>
          </a:xfrm>
          <a:prstGeom prst="rect">
            <a:avLst/>
          </a:prstGeom>
          <a:solidFill>
            <a:srgbClr val="FFC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23" name="Rectangle 22"/>
          <p:cNvSpPr/>
          <p:nvPr/>
        </p:nvSpPr>
        <p:spPr>
          <a:xfrm>
            <a:off x="488640" y="1015021"/>
            <a:ext cx="10179359" cy="45719"/>
          </a:xfrm>
          <a:prstGeom prst="rect">
            <a:avLst/>
          </a:prstGeom>
          <a:solidFill>
            <a:srgbClr val="007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98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984" y="14236"/>
            <a:ext cx="11538796" cy="518223"/>
          </a:xfrm>
          <a:noFill/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0070C0"/>
                </a:solidFill>
              </a:rPr>
              <a:t>7. Component  based  three year Budget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D995-8912-4B05-A91D-7D0C087721AE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3489405"/>
              </p:ext>
            </p:extLst>
          </p:nvPr>
        </p:nvGraphicFramePr>
        <p:xfrm>
          <a:off x="169984" y="791257"/>
          <a:ext cx="11538796" cy="5870696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688660"/>
                <a:gridCol w="5687122"/>
                <a:gridCol w="1626630"/>
                <a:gridCol w="1640448"/>
                <a:gridCol w="1895936"/>
              </a:tblGrid>
              <a:tr h="46789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S/N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Result based components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Total project cost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Grant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Loan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8051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Project </a:t>
                      </a: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Management , Coordination and Capacity Building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    1,925,000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1,925,000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8263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Comprehensive </a:t>
                      </a: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hydrologic basin water information system </a:t>
                      </a:r>
                      <a:r>
                        <a:rPr lang="en-US" sz="1800" u="none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is </a:t>
                      </a: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in-place and functional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    6,305,000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</a:t>
                      </a:r>
                      <a:r>
                        <a:rPr lang="en-US" sz="1800" u="none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1,255,000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5,050,000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9373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Increased access to reliable and safe water supplies for productive and domestic uses and Improving water </a:t>
                      </a:r>
                      <a:r>
                        <a:rPr lang="en-US" sz="1800" u="none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governance </a:t>
                      </a: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 the basins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3,295,100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95,000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3,200,000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8051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Watershed and buffer zone management improved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10,000,000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1,000,000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9,000,000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697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Enhanced IWRM Capacity of MoWE and Basin Offices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    3,975,000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3,225,000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750,000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6525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t"/>
                      <a:endParaRPr lang="en-US" sz="1800" u="none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t"/>
                      <a:r>
                        <a:rPr lang="en-US" sz="1800" u="none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Solar </a:t>
                      </a: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mini-grid systems are installed and properly managed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  </a:t>
                      </a:r>
                      <a:r>
                        <a:rPr lang="en-US" sz="1800" u="none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6,000,000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     </a:t>
                      </a:r>
                      <a:r>
                        <a:rPr lang="en-US" sz="1800" u="none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</a:t>
                      </a:r>
                      <a:r>
                        <a:rPr lang="en-US" sz="18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6,000,000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67833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6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Total project cost</a:t>
                      </a:r>
                      <a:endParaRPr lang="en-US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31,500,100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</a:t>
                      </a:r>
                      <a:r>
                        <a:rPr lang="en-US" sz="2000" b="1" u="none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7,500,000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24,000,000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 rot="10800000">
            <a:off x="636421" y="599084"/>
            <a:ext cx="10179359" cy="52785"/>
          </a:xfrm>
          <a:prstGeom prst="rect">
            <a:avLst/>
          </a:prstGeom>
          <a:solidFill>
            <a:srgbClr val="FFC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7" name="Rectangle 6"/>
          <p:cNvSpPr/>
          <p:nvPr/>
        </p:nvSpPr>
        <p:spPr>
          <a:xfrm>
            <a:off x="636422" y="686182"/>
            <a:ext cx="10179359" cy="45719"/>
          </a:xfrm>
          <a:prstGeom prst="rect">
            <a:avLst/>
          </a:prstGeom>
          <a:solidFill>
            <a:srgbClr val="007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15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3"/>
          <p:cNvSpPr txBox="1">
            <a:spLocks noGrp="1"/>
          </p:cNvSpPr>
          <p:nvPr>
            <p:ph type="title"/>
          </p:nvPr>
        </p:nvSpPr>
        <p:spPr>
          <a:xfrm>
            <a:off x="1040056" y="187107"/>
            <a:ext cx="9554053" cy="49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>
              <a:defRPr/>
            </a:pPr>
            <a:r>
              <a:rPr lang="en-US" sz="2800" b="1" dirty="0">
                <a:solidFill>
                  <a:srgbClr val="0070C0"/>
                </a:solidFill>
                <a:sym typeface="Book Antiqua"/>
              </a:rPr>
              <a:t>8</a:t>
            </a:r>
            <a:r>
              <a:rPr lang="en-US" sz="2800" b="1" dirty="0">
                <a:solidFill>
                  <a:srgbClr val="0070C0"/>
                </a:solidFill>
                <a:sym typeface="Book Antiqua"/>
              </a:rPr>
              <a:t>. </a:t>
            </a:r>
            <a:r>
              <a:rPr lang="en-US" sz="2800" b="1" dirty="0">
                <a:solidFill>
                  <a:srgbClr val="0070C0"/>
                </a:solidFill>
                <a:sym typeface="Book Antiqua"/>
              </a:rPr>
              <a:t>Progress </a:t>
            </a:r>
            <a:r>
              <a:rPr lang="en-US" sz="2800" b="1" dirty="0">
                <a:solidFill>
                  <a:srgbClr val="0070C0"/>
                </a:solidFill>
                <a:sym typeface="Book Antiqua"/>
              </a:rPr>
              <a:t>Update</a:t>
            </a:r>
            <a:endParaRPr sz="2800" b="1" dirty="0">
              <a:solidFill>
                <a:srgbClr val="0070C0"/>
              </a:solidFill>
              <a:sym typeface="Times New Roman"/>
            </a:endParaRPr>
          </a:p>
        </p:txBody>
      </p:sp>
      <p:sp>
        <p:nvSpPr>
          <p:cNvPr id="211" name="Google Shape;211;p13"/>
          <p:cNvSpPr/>
          <p:nvPr/>
        </p:nvSpPr>
        <p:spPr>
          <a:xfrm flipH="1">
            <a:off x="562804" y="840788"/>
            <a:ext cx="11541071" cy="54149"/>
          </a:xfrm>
          <a:prstGeom prst="rect">
            <a:avLst/>
          </a:prstGeom>
          <a:solidFill>
            <a:srgbClr val="FFC81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13"/>
          <p:cNvSpPr/>
          <p:nvPr/>
        </p:nvSpPr>
        <p:spPr>
          <a:xfrm>
            <a:off x="550921" y="964364"/>
            <a:ext cx="11539086" cy="45719"/>
          </a:xfrm>
          <a:prstGeom prst="rect">
            <a:avLst/>
          </a:prstGeom>
          <a:solidFill>
            <a:srgbClr val="0078D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13"/>
          <p:cNvSpPr/>
          <p:nvPr/>
        </p:nvSpPr>
        <p:spPr>
          <a:xfrm>
            <a:off x="934803" y="1333007"/>
            <a:ext cx="10542343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Project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action plan </a:t>
            </a: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prepared &amp; reviewed including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Procurement plan </a:t>
            </a:r>
            <a:endParaRPr lang="en-US" sz="24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ase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line survey </a:t>
            </a: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conducted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both W/</a:t>
            </a:r>
            <a:r>
              <a:rPr lang="en-US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Shebele</a:t>
            </a: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&amp; Awash basins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Intervention Site 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Identified </a:t>
            </a:r>
            <a:endParaRPr lang="en-US" sz="24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Inception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report </a:t>
            </a: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has been prepared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Project implementation manual preparation is undergoing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Trainee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need </a:t>
            </a: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assessment is conducted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019" y="387927"/>
            <a:ext cx="11552663" cy="534808"/>
          </a:xfrm>
          <a:noFill/>
        </p:spPr>
        <p:txBody>
          <a:bodyPr>
            <a:normAutofit/>
          </a:bodyPr>
          <a:lstStyle/>
          <a:p>
            <a:pPr>
              <a:buSzPts val="1800"/>
              <a:defRPr/>
            </a:pPr>
            <a:r>
              <a:rPr lang="en-US" sz="2800" b="1" i="1" dirty="0">
                <a:solidFill>
                  <a:srgbClr val="0070C0"/>
                </a:solidFill>
              </a:rPr>
              <a:t>Cont….</a:t>
            </a:r>
            <a:endParaRPr lang="en-US" sz="2800" b="1" i="1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664" y="1070517"/>
            <a:ext cx="11831444" cy="5709423"/>
          </a:xfrm>
        </p:spPr>
        <p:txBody>
          <a:bodyPr>
            <a:no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Procurement of hydrology gage station </a:t>
            </a:r>
            <a:r>
              <a:rPr lang="en-US" dirty="0" smtClean="0"/>
              <a:t>have been prepared </a:t>
            </a:r>
            <a:r>
              <a:rPr lang="en-US" dirty="0"/>
              <a:t>and </a:t>
            </a:r>
            <a:r>
              <a:rPr lang="en-US" dirty="0" smtClean="0"/>
              <a:t>specification developed</a:t>
            </a:r>
            <a:endParaRPr lang="en-US" dirty="0"/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/>
              <a:t>ToR for consultancy services were prepared for activities such as: geospatial basin information system-Hardware and Soft ware specifications BHIS, ground water well, preparation for construction of two water harvesting structures, Flood control, Rehabilitation or upgrading water supply </a:t>
            </a:r>
            <a:r>
              <a:rPr lang="en-US" dirty="0" smtClean="0"/>
              <a:t> system developed</a:t>
            </a:r>
            <a:r>
              <a:rPr lang="en-US" i="1" dirty="0" smtClean="0"/>
              <a:t>(Transmission </a:t>
            </a:r>
            <a:r>
              <a:rPr lang="en-US" i="1" dirty="0"/>
              <a:t>pipes, concrete ground reservoirs, water points, cattle trough,  installation of electro mechanical equipment's and solar system power source</a:t>
            </a:r>
            <a:r>
              <a:rPr lang="en-US" dirty="0"/>
              <a:t>).</a:t>
            </a:r>
          </a:p>
        </p:txBody>
      </p:sp>
      <p:sp>
        <p:nvSpPr>
          <p:cNvPr id="4" name="Google Shape;220;p14"/>
          <p:cNvSpPr/>
          <p:nvPr/>
        </p:nvSpPr>
        <p:spPr>
          <a:xfrm flipH="1">
            <a:off x="562804" y="955075"/>
            <a:ext cx="11541071" cy="45720"/>
          </a:xfrm>
          <a:prstGeom prst="rect">
            <a:avLst/>
          </a:prstGeom>
          <a:solidFill>
            <a:srgbClr val="FFC81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221;p14"/>
          <p:cNvSpPr/>
          <p:nvPr/>
        </p:nvSpPr>
        <p:spPr>
          <a:xfrm>
            <a:off x="562804" y="1028875"/>
            <a:ext cx="11539086" cy="45719"/>
          </a:xfrm>
          <a:prstGeom prst="rect">
            <a:avLst/>
          </a:prstGeom>
          <a:solidFill>
            <a:srgbClr val="0078D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4398792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219" y="119778"/>
            <a:ext cx="10515600" cy="651133"/>
          </a:xfrm>
          <a:noFill/>
        </p:spPr>
        <p:txBody>
          <a:bodyPr>
            <a:normAutofit/>
          </a:bodyPr>
          <a:lstStyle/>
          <a:p>
            <a:pPr algn="ctr"/>
            <a:r>
              <a:rPr lang="en-US" sz="2800" b="1" i="1" dirty="0">
                <a:solidFill>
                  <a:srgbClr val="0070C0"/>
                </a:solidFill>
              </a:rPr>
              <a:t>Cont…</a:t>
            </a:r>
            <a:endParaRPr lang="en-US" sz="2800" b="1" i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3389" y="1014885"/>
            <a:ext cx="11596866" cy="544133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 smtClean="0"/>
              <a:t>Physical  soil and water harvesting structures have been identified(e.g. half bund and flood harvesting structures)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 smtClean="0"/>
              <a:t>Trees &amp; Grass species </a:t>
            </a:r>
            <a:r>
              <a:rPr lang="en-US" sz="2400" dirty="0"/>
              <a:t>identified for </a:t>
            </a:r>
            <a:r>
              <a:rPr lang="en-US" sz="2400" dirty="0" smtClean="0"/>
              <a:t>biological soil and water conservation measures</a:t>
            </a:r>
            <a:endParaRPr lang="en-US" sz="24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Flood control Feasibility study, Design and  BOQ  </a:t>
            </a:r>
            <a:r>
              <a:rPr lang="en-US" sz="2400" dirty="0" smtClean="0"/>
              <a:t>have been  </a:t>
            </a:r>
            <a:r>
              <a:rPr lang="en-US" sz="2400" dirty="0"/>
              <a:t>developed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River </a:t>
            </a:r>
            <a:r>
              <a:rPr lang="en-US" sz="2400" dirty="0" smtClean="0"/>
              <a:t>canalization  </a:t>
            </a:r>
            <a:r>
              <a:rPr lang="en-US" sz="2400" dirty="0"/>
              <a:t>and dyke profile conducted for both </a:t>
            </a:r>
            <a:r>
              <a:rPr lang="en-US" sz="2400" dirty="0" smtClean="0"/>
              <a:t>basins </a:t>
            </a:r>
            <a:r>
              <a:rPr lang="en-US" sz="2400" dirty="0"/>
              <a:t>( </a:t>
            </a:r>
            <a:r>
              <a:rPr lang="en-US" sz="2400" dirty="0" err="1"/>
              <a:t>wabishebele</a:t>
            </a:r>
            <a:r>
              <a:rPr lang="en-US" sz="2400" dirty="0"/>
              <a:t> at kelafo and  Awash </a:t>
            </a:r>
            <a:r>
              <a:rPr lang="en-US" sz="2400" dirty="0" smtClean="0"/>
              <a:t>basin </a:t>
            </a:r>
            <a:r>
              <a:rPr lang="en-US" sz="2400" dirty="0"/>
              <a:t>eastern dyke </a:t>
            </a:r>
            <a:r>
              <a:rPr lang="en-US" sz="2400" dirty="0" smtClean="0"/>
              <a:t>at melka  </a:t>
            </a:r>
            <a:r>
              <a:rPr lang="en-US" sz="2400" dirty="0" err="1"/>
              <a:t>werer</a:t>
            </a:r>
            <a:r>
              <a:rPr lang="en-US" sz="2400" dirty="0"/>
              <a:t>)</a:t>
            </a:r>
          </a:p>
          <a:p>
            <a:pPr>
              <a:lnSpc>
                <a:spcPct val="150000"/>
              </a:lnSpc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D995-8912-4B05-A91D-7D0C087721A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" name="Google Shape;220;p14"/>
          <p:cNvSpPr/>
          <p:nvPr/>
        </p:nvSpPr>
        <p:spPr>
          <a:xfrm flipH="1">
            <a:off x="562804" y="955075"/>
            <a:ext cx="11541071" cy="45720"/>
          </a:xfrm>
          <a:prstGeom prst="rect">
            <a:avLst/>
          </a:prstGeom>
          <a:solidFill>
            <a:srgbClr val="FFC81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221;p14"/>
          <p:cNvSpPr/>
          <p:nvPr/>
        </p:nvSpPr>
        <p:spPr>
          <a:xfrm>
            <a:off x="562804" y="1028875"/>
            <a:ext cx="11539086" cy="45719"/>
          </a:xfrm>
          <a:prstGeom prst="rect">
            <a:avLst/>
          </a:prstGeom>
          <a:solidFill>
            <a:srgbClr val="0078D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9655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4"/>
          <p:cNvSpPr txBox="1">
            <a:spLocks noGrp="1"/>
          </p:cNvSpPr>
          <p:nvPr>
            <p:ph type="title"/>
          </p:nvPr>
        </p:nvSpPr>
        <p:spPr>
          <a:xfrm>
            <a:off x="370608" y="209444"/>
            <a:ext cx="11456175" cy="656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/>
            <a:r>
              <a:rPr lang="en-US" sz="2800" b="1" dirty="0">
                <a:solidFill>
                  <a:srgbClr val="0070C0"/>
                </a:solidFill>
                <a:sym typeface="Book Antiqua"/>
              </a:rPr>
              <a:t>9. Next Steps</a:t>
            </a:r>
            <a:endParaRPr sz="2800" b="1" dirty="0">
              <a:solidFill>
                <a:srgbClr val="0070C0"/>
              </a:solidFill>
              <a:sym typeface="Times New Roman"/>
            </a:endParaRPr>
          </a:p>
        </p:txBody>
      </p:sp>
      <p:sp>
        <p:nvSpPr>
          <p:cNvPr id="220" name="Google Shape;220;p14"/>
          <p:cNvSpPr/>
          <p:nvPr/>
        </p:nvSpPr>
        <p:spPr>
          <a:xfrm flipH="1">
            <a:off x="562804" y="955075"/>
            <a:ext cx="11541071" cy="45720"/>
          </a:xfrm>
          <a:prstGeom prst="rect">
            <a:avLst/>
          </a:prstGeom>
          <a:solidFill>
            <a:srgbClr val="FFC81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4"/>
          <p:cNvSpPr/>
          <p:nvPr/>
        </p:nvSpPr>
        <p:spPr>
          <a:xfrm>
            <a:off x="562804" y="1028875"/>
            <a:ext cx="11539086" cy="45719"/>
          </a:xfrm>
          <a:prstGeom prst="rect">
            <a:avLst/>
          </a:prstGeom>
          <a:solidFill>
            <a:srgbClr val="0078D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3" name="Google Shape;223;p14"/>
          <p:cNvGrpSpPr/>
          <p:nvPr/>
        </p:nvGrpSpPr>
        <p:grpSpPr>
          <a:xfrm>
            <a:off x="647699" y="1459904"/>
            <a:ext cx="11456176" cy="5047495"/>
            <a:chOff x="1129365" y="1872323"/>
            <a:chExt cx="7933129" cy="5587598"/>
          </a:xfrm>
        </p:grpSpPr>
        <p:sp>
          <p:nvSpPr>
            <p:cNvPr id="224" name="Google Shape;224;p14"/>
            <p:cNvSpPr/>
            <p:nvPr/>
          </p:nvSpPr>
          <p:spPr>
            <a:xfrm>
              <a:off x="3267513" y="1872323"/>
              <a:ext cx="5794981" cy="55875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457200" marR="0" lvl="0" indent="-4572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AutoNum type="arabicPeriod"/>
              </a:pPr>
              <a:r>
                <a:rPr lang="en-US" sz="2400" i="0" u="none" strike="noStrike" cap="none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rPr>
                <a:t>Facilitate Steering Committee </a:t>
              </a:r>
              <a:r>
                <a:rPr lang="en-US" sz="2400" i="0" u="none" strike="noStrike" cap="none" dirty="0" smtClean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rPr>
                <a:t>meeting for the approval  POA</a:t>
              </a:r>
              <a:endParaRPr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457200" marR="0" lvl="0" indent="-4572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AutoNum type="arabicPeriod"/>
              </a:pPr>
              <a:r>
                <a:rPr lang="en-US" sz="2400" i="0" u="none" strike="noStrike" cap="none" dirty="0" smtClean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rPr>
                <a:t>Capacity building at all level </a:t>
              </a:r>
            </a:p>
            <a:p>
              <a:pPr marL="457200" marR="0" lvl="0" indent="-4572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AutoNum type="arabicPeriod"/>
              </a:pPr>
              <a:r>
                <a:rPr lang="en-US" sz="2400" dirty="0" smtClean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rPr>
                <a:t>Implementing 100day  PAO </a:t>
              </a:r>
            </a:p>
            <a:p>
              <a:pPr marL="457200" marR="0" lvl="0" indent="-4572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AutoNum type="arabicPeriod"/>
              </a:pPr>
              <a:r>
                <a:rPr lang="en-US" sz="2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procurement process (seedling and </a:t>
              </a:r>
              <a:r>
                <a:rPr lang="en-US" sz="2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equipment's)</a:t>
              </a:r>
              <a:endPara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457200" marR="0" lvl="0" indent="-4572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AutoNum type="arabicPeriod"/>
              </a:pPr>
              <a:r>
                <a:rPr lang="en-US" sz="2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Completing Project implementation manual(PIM)</a:t>
              </a:r>
            </a:p>
            <a:p>
              <a:pPr marL="457200" indent="-457200">
                <a:lnSpc>
                  <a:spcPct val="150000"/>
                </a:lnSpc>
                <a:buClr>
                  <a:schemeClr val="dk1"/>
                </a:buClr>
                <a:buSzPts val="2400"/>
                <a:buFont typeface="Calibri"/>
                <a:buAutoNum type="arabicPeriod"/>
              </a:pPr>
              <a:r>
                <a:rPr lang="en-US"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Basin </a:t>
              </a:r>
              <a:r>
                <a:rPr lang="en-US" sz="24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implementation unit will  be functional at Basin office</a:t>
              </a:r>
              <a:endParaRPr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457200" marR="0" lvl="0" indent="-4572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AutoNum type="arabicPeriod"/>
              </a:pPr>
              <a:r>
                <a:rPr lang="en-US" sz="2400" i="0" u="none" strike="noStrike" cap="none" dirty="0" smtClean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rPr>
                <a:t>TORs </a:t>
              </a:r>
              <a:r>
                <a:rPr lang="en-US" sz="2400" i="0" u="none" strike="noStrike" cap="none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rPr>
                <a:t>and </a:t>
              </a:r>
              <a:r>
                <a:rPr lang="en-US" sz="2400" i="0" u="none" strike="noStrike" cap="none" dirty="0" smtClean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rPr>
                <a:t>Specifications will be  developed</a:t>
              </a:r>
              <a:endParaRPr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457200" marR="0" lvl="0" indent="-4572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AutoNum type="arabicPeriod"/>
              </a:pPr>
              <a:r>
                <a:rPr lang="en-US" sz="2400" i="0" u="none" strike="noStrike" cap="none" dirty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rPr>
                <a:t>Tendering and working on </a:t>
              </a:r>
              <a:r>
                <a:rPr lang="en-US" sz="2400" i="0" u="none" strike="noStrike" cap="none" dirty="0" smtClean="0">
                  <a:solidFill>
                    <a:schemeClr val="dk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rPr>
                <a:t>bids preparation </a:t>
              </a:r>
              <a:endParaRPr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25" name="Google Shape;225;p14" descr="Fast vector icon with speed meter . Template for your design Stock Vector  Image &amp; Art - Alamy"/>
            <p:cNvPicPr preferRelativeResize="0"/>
            <p:nvPr/>
          </p:nvPicPr>
          <p:blipFill rotWithShape="1">
            <a:blip r:embed="rId3">
              <a:alphaModFix/>
            </a:blip>
            <a:srcRect l="4838" t="17883" r="17828" b="19192"/>
            <a:stretch/>
          </p:blipFill>
          <p:spPr>
            <a:xfrm>
              <a:off x="1129365" y="1872323"/>
              <a:ext cx="2002054" cy="1739638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  <p:sp>
        <p:nvSpPr>
          <p:cNvPr id="237" name="Google Shape;237;p15"/>
          <p:cNvSpPr/>
          <p:nvPr/>
        </p:nvSpPr>
        <p:spPr>
          <a:xfrm flipH="1">
            <a:off x="501517" y="275574"/>
            <a:ext cx="11288699" cy="45720"/>
          </a:xfrm>
          <a:prstGeom prst="rect">
            <a:avLst/>
          </a:prstGeom>
          <a:solidFill>
            <a:srgbClr val="FFC81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15"/>
          <p:cNvSpPr/>
          <p:nvPr/>
        </p:nvSpPr>
        <p:spPr>
          <a:xfrm>
            <a:off x="593881" y="6184430"/>
            <a:ext cx="11288699" cy="45720"/>
          </a:xfrm>
          <a:prstGeom prst="rect">
            <a:avLst/>
          </a:prstGeom>
          <a:solidFill>
            <a:srgbClr val="0078D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66837" y="2910349"/>
            <a:ext cx="44149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31825" algn="just" defTabSz="457200">
              <a:spcBef>
                <a:spcPts val="600"/>
              </a:spcBef>
              <a:spcAft>
                <a:spcPts val="600"/>
              </a:spcAft>
            </a:pPr>
            <a:r>
              <a:rPr lang="en-US" sz="40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Thank You !</a:t>
            </a:r>
            <a:endParaRPr lang="en-US" sz="36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="" xmlns:a16="http://schemas.microsoft.com/office/drawing/2014/main" id="{FB420FA5-C008-4695-ACFD-EC21AFBFEE9F}"/>
              </a:ext>
            </a:extLst>
          </p:cNvPr>
          <p:cNvSpPr/>
          <p:nvPr/>
        </p:nvSpPr>
        <p:spPr>
          <a:xfrm flipH="1">
            <a:off x="6360985" y="-7144"/>
            <a:ext cx="45719" cy="6801512"/>
          </a:xfrm>
          <a:custGeom>
            <a:avLst/>
            <a:gdLst>
              <a:gd name="connsiteX0" fmla="*/ 28575 w 57150"/>
              <a:gd name="connsiteY0" fmla="*/ 28575 h 6915150"/>
              <a:gd name="connsiteX1" fmla="*/ 28575 w 57150"/>
              <a:gd name="connsiteY1" fmla="*/ 6886575 h 691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7150" h="6915150">
                <a:moveTo>
                  <a:pt x="28575" y="28575"/>
                </a:moveTo>
                <a:lnTo>
                  <a:pt x="28575" y="6886575"/>
                </a:lnTo>
              </a:path>
            </a:pathLst>
          </a:custGeom>
          <a:ln w="38100" cap="flat">
            <a:solidFill>
              <a:srgbClr val="0A1931"/>
            </a:solidFill>
            <a:prstDash val="solid"/>
            <a:miter/>
          </a:ln>
        </p:spPr>
        <p:txBody>
          <a:bodyPr rtlCol="0" anchor="ctr"/>
          <a:lstStyle/>
          <a:p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1B971D09-7218-4030-B36C-7A9C67C9C7EA}"/>
              </a:ext>
            </a:extLst>
          </p:cNvPr>
          <p:cNvSpPr/>
          <p:nvPr/>
        </p:nvSpPr>
        <p:spPr>
          <a:xfrm>
            <a:off x="0" y="-7144"/>
            <a:ext cx="4975384" cy="6867525"/>
          </a:xfrm>
          <a:custGeom>
            <a:avLst/>
            <a:gdLst>
              <a:gd name="connsiteX0" fmla="*/ 7144 w 4124325"/>
              <a:gd name="connsiteY0" fmla="*/ 7144 h 6867525"/>
              <a:gd name="connsiteX1" fmla="*/ 4122515 w 4124325"/>
              <a:gd name="connsiteY1" fmla="*/ 7144 h 6867525"/>
              <a:gd name="connsiteX2" fmla="*/ 4122515 w 4124325"/>
              <a:gd name="connsiteY2" fmla="*/ 6865144 h 6867525"/>
              <a:gd name="connsiteX3" fmla="*/ 7144 w 4124325"/>
              <a:gd name="connsiteY3" fmla="*/ 6865144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24325" h="6867525">
                <a:moveTo>
                  <a:pt x="7144" y="7144"/>
                </a:moveTo>
                <a:lnTo>
                  <a:pt x="4122515" y="7144"/>
                </a:lnTo>
                <a:lnTo>
                  <a:pt x="4122515" y="6865144"/>
                </a:lnTo>
                <a:lnTo>
                  <a:pt x="7144" y="6865144"/>
                </a:lnTo>
                <a:close/>
              </a:path>
            </a:pathLst>
          </a:custGeom>
          <a:solidFill>
            <a:srgbClr val="00B0F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="" xmlns:a16="http://schemas.microsoft.com/office/drawing/2014/main" id="{83061952-A0A7-4A61-B09B-4C4B55EB0478}"/>
              </a:ext>
            </a:extLst>
          </p:cNvPr>
          <p:cNvSpPr/>
          <p:nvPr/>
        </p:nvSpPr>
        <p:spPr>
          <a:xfrm>
            <a:off x="6260021" y="2675722"/>
            <a:ext cx="247650" cy="247650"/>
          </a:xfrm>
          <a:custGeom>
            <a:avLst/>
            <a:gdLst>
              <a:gd name="connsiteX0" fmla="*/ 245650 w 247650"/>
              <a:gd name="connsiteY0" fmla="*/ 126397 h 247650"/>
              <a:gd name="connsiteX1" fmla="*/ 126397 w 247650"/>
              <a:gd name="connsiteY1" fmla="*/ 245650 h 247650"/>
              <a:gd name="connsiteX2" fmla="*/ 7143 w 247650"/>
              <a:gd name="connsiteY2" fmla="*/ 126397 h 247650"/>
              <a:gd name="connsiteX3" fmla="*/ 126397 w 247650"/>
              <a:gd name="connsiteY3" fmla="*/ 7144 h 247650"/>
              <a:gd name="connsiteX4" fmla="*/ 245650 w 247650"/>
              <a:gd name="connsiteY4" fmla="*/ 126397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50" h="247650">
                <a:moveTo>
                  <a:pt x="245650" y="126397"/>
                </a:moveTo>
                <a:cubicBezTo>
                  <a:pt x="245650" y="192258"/>
                  <a:pt x="192258" y="245650"/>
                  <a:pt x="126397" y="245650"/>
                </a:cubicBezTo>
                <a:cubicBezTo>
                  <a:pt x="60535" y="245650"/>
                  <a:pt x="7143" y="192258"/>
                  <a:pt x="7143" y="126397"/>
                </a:cubicBezTo>
                <a:cubicBezTo>
                  <a:pt x="7143" y="60535"/>
                  <a:pt x="60535" y="7144"/>
                  <a:pt x="126397" y="7144"/>
                </a:cubicBezTo>
                <a:cubicBezTo>
                  <a:pt x="192258" y="7144"/>
                  <a:pt x="245650" y="60535"/>
                  <a:pt x="245650" y="126397"/>
                </a:cubicBez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="" xmlns:a16="http://schemas.microsoft.com/office/drawing/2014/main" id="{8E6FC1B5-7BFB-4AF8-B3DF-AFAC747D22E8}"/>
              </a:ext>
            </a:extLst>
          </p:cNvPr>
          <p:cNvSpPr/>
          <p:nvPr/>
        </p:nvSpPr>
        <p:spPr>
          <a:xfrm>
            <a:off x="6260021" y="1989219"/>
            <a:ext cx="247650" cy="247650"/>
          </a:xfrm>
          <a:custGeom>
            <a:avLst/>
            <a:gdLst>
              <a:gd name="connsiteX0" fmla="*/ 245650 w 247650"/>
              <a:gd name="connsiteY0" fmla="*/ 126397 h 247650"/>
              <a:gd name="connsiteX1" fmla="*/ 126397 w 247650"/>
              <a:gd name="connsiteY1" fmla="*/ 245650 h 247650"/>
              <a:gd name="connsiteX2" fmla="*/ 7143 w 247650"/>
              <a:gd name="connsiteY2" fmla="*/ 126397 h 247650"/>
              <a:gd name="connsiteX3" fmla="*/ 126397 w 247650"/>
              <a:gd name="connsiteY3" fmla="*/ 7144 h 247650"/>
              <a:gd name="connsiteX4" fmla="*/ 245650 w 247650"/>
              <a:gd name="connsiteY4" fmla="*/ 126397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50" h="247650">
                <a:moveTo>
                  <a:pt x="245650" y="126397"/>
                </a:moveTo>
                <a:cubicBezTo>
                  <a:pt x="245650" y="192258"/>
                  <a:pt x="192258" y="245650"/>
                  <a:pt x="126397" y="245650"/>
                </a:cubicBezTo>
                <a:cubicBezTo>
                  <a:pt x="60535" y="245650"/>
                  <a:pt x="7143" y="192258"/>
                  <a:pt x="7143" y="126397"/>
                </a:cubicBezTo>
                <a:cubicBezTo>
                  <a:pt x="7143" y="60535"/>
                  <a:pt x="60535" y="7144"/>
                  <a:pt x="126397" y="7144"/>
                </a:cubicBezTo>
                <a:cubicBezTo>
                  <a:pt x="192258" y="7144"/>
                  <a:pt x="245650" y="60535"/>
                  <a:pt x="245650" y="126397"/>
                </a:cubicBezTo>
                <a:close/>
              </a:path>
            </a:pathLst>
          </a:custGeom>
          <a:solidFill>
            <a:srgbClr val="FFC9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915F5D2E-32D7-4A6C-9B15-095DA837528F}"/>
              </a:ext>
            </a:extLst>
          </p:cNvPr>
          <p:cNvSpPr/>
          <p:nvPr/>
        </p:nvSpPr>
        <p:spPr>
          <a:xfrm>
            <a:off x="6260021" y="1345652"/>
            <a:ext cx="247650" cy="247650"/>
          </a:xfrm>
          <a:custGeom>
            <a:avLst/>
            <a:gdLst>
              <a:gd name="connsiteX0" fmla="*/ 245650 w 247650"/>
              <a:gd name="connsiteY0" fmla="*/ 126397 h 247650"/>
              <a:gd name="connsiteX1" fmla="*/ 126397 w 247650"/>
              <a:gd name="connsiteY1" fmla="*/ 245650 h 247650"/>
              <a:gd name="connsiteX2" fmla="*/ 7143 w 247650"/>
              <a:gd name="connsiteY2" fmla="*/ 126397 h 247650"/>
              <a:gd name="connsiteX3" fmla="*/ 126397 w 247650"/>
              <a:gd name="connsiteY3" fmla="*/ 7144 h 247650"/>
              <a:gd name="connsiteX4" fmla="*/ 245650 w 247650"/>
              <a:gd name="connsiteY4" fmla="*/ 126397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50" h="247650">
                <a:moveTo>
                  <a:pt x="245650" y="126397"/>
                </a:moveTo>
                <a:cubicBezTo>
                  <a:pt x="245650" y="192258"/>
                  <a:pt x="192258" y="245650"/>
                  <a:pt x="126397" y="245650"/>
                </a:cubicBezTo>
                <a:cubicBezTo>
                  <a:pt x="60535" y="245650"/>
                  <a:pt x="7143" y="192258"/>
                  <a:pt x="7143" y="126397"/>
                </a:cubicBezTo>
                <a:cubicBezTo>
                  <a:pt x="7143" y="60535"/>
                  <a:pt x="60535" y="7144"/>
                  <a:pt x="126397" y="7144"/>
                </a:cubicBezTo>
                <a:cubicBezTo>
                  <a:pt x="192258" y="7144"/>
                  <a:pt x="245650" y="60535"/>
                  <a:pt x="245650" y="126397"/>
                </a:cubicBez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8FF5A4C0-6D09-4011-972E-91B41EAEE1AE}"/>
              </a:ext>
            </a:extLst>
          </p:cNvPr>
          <p:cNvSpPr/>
          <p:nvPr/>
        </p:nvSpPr>
        <p:spPr>
          <a:xfrm>
            <a:off x="6260021" y="723695"/>
            <a:ext cx="247650" cy="247650"/>
          </a:xfrm>
          <a:custGeom>
            <a:avLst/>
            <a:gdLst>
              <a:gd name="connsiteX0" fmla="*/ 245650 w 247650"/>
              <a:gd name="connsiteY0" fmla="*/ 126397 h 247650"/>
              <a:gd name="connsiteX1" fmla="*/ 126397 w 247650"/>
              <a:gd name="connsiteY1" fmla="*/ 245650 h 247650"/>
              <a:gd name="connsiteX2" fmla="*/ 7143 w 247650"/>
              <a:gd name="connsiteY2" fmla="*/ 126397 h 247650"/>
              <a:gd name="connsiteX3" fmla="*/ 126397 w 247650"/>
              <a:gd name="connsiteY3" fmla="*/ 7144 h 247650"/>
              <a:gd name="connsiteX4" fmla="*/ 245650 w 247650"/>
              <a:gd name="connsiteY4" fmla="*/ 126397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50" h="247650">
                <a:moveTo>
                  <a:pt x="245650" y="126397"/>
                </a:moveTo>
                <a:cubicBezTo>
                  <a:pt x="245650" y="192258"/>
                  <a:pt x="192258" y="245650"/>
                  <a:pt x="126397" y="245650"/>
                </a:cubicBezTo>
                <a:cubicBezTo>
                  <a:pt x="60535" y="245650"/>
                  <a:pt x="7143" y="192258"/>
                  <a:pt x="7143" y="126397"/>
                </a:cubicBezTo>
                <a:cubicBezTo>
                  <a:pt x="7143" y="60535"/>
                  <a:pt x="60535" y="7144"/>
                  <a:pt x="126397" y="7144"/>
                </a:cubicBezTo>
                <a:cubicBezTo>
                  <a:pt x="192258" y="7144"/>
                  <a:pt x="245650" y="60535"/>
                  <a:pt x="245650" y="126397"/>
                </a:cubicBezTo>
                <a:close/>
              </a:path>
            </a:pathLst>
          </a:custGeom>
          <a:solidFill>
            <a:srgbClr val="FFC9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08DD3A21-4639-4827-8C2A-58A6BF101CEF}"/>
              </a:ext>
            </a:extLst>
          </p:cNvPr>
          <p:cNvSpPr/>
          <p:nvPr/>
        </p:nvSpPr>
        <p:spPr>
          <a:xfrm>
            <a:off x="-7144" y="-7144"/>
            <a:ext cx="400050" cy="6867525"/>
          </a:xfrm>
          <a:custGeom>
            <a:avLst/>
            <a:gdLst>
              <a:gd name="connsiteX0" fmla="*/ 7144 w 400050"/>
              <a:gd name="connsiteY0" fmla="*/ 7144 h 6867525"/>
              <a:gd name="connsiteX1" fmla="*/ 397669 w 400050"/>
              <a:gd name="connsiteY1" fmla="*/ 7144 h 6867525"/>
              <a:gd name="connsiteX2" fmla="*/ 397669 w 400050"/>
              <a:gd name="connsiteY2" fmla="*/ 6865144 h 6867525"/>
              <a:gd name="connsiteX3" fmla="*/ 7144 w 400050"/>
              <a:gd name="connsiteY3" fmla="*/ 6865144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0050" h="6867525">
                <a:moveTo>
                  <a:pt x="7144" y="7144"/>
                </a:moveTo>
                <a:lnTo>
                  <a:pt x="397669" y="7144"/>
                </a:lnTo>
                <a:lnTo>
                  <a:pt x="397669" y="6865144"/>
                </a:lnTo>
                <a:lnTo>
                  <a:pt x="7144" y="6865144"/>
                </a:lnTo>
                <a:close/>
              </a:path>
            </a:pathLst>
          </a:custGeom>
          <a:solidFill>
            <a:srgbClr val="EFEFE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E8FD566F-BCA8-4461-842C-34C41943214A}"/>
              </a:ext>
            </a:extLst>
          </p:cNvPr>
          <p:cNvSpPr txBox="1"/>
          <p:nvPr/>
        </p:nvSpPr>
        <p:spPr>
          <a:xfrm>
            <a:off x="5491086" y="592271"/>
            <a:ext cx="641823" cy="52322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2"/>
                </a:solidFill>
              </a:rPr>
              <a:t>01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E177C06D-BF79-4688-9CEC-8B6ABF03513C}"/>
              </a:ext>
            </a:extLst>
          </p:cNvPr>
          <p:cNvSpPr txBox="1"/>
          <p:nvPr/>
        </p:nvSpPr>
        <p:spPr>
          <a:xfrm>
            <a:off x="6601827" y="552292"/>
            <a:ext cx="4817022" cy="55399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Comic Sans MS" panose="030F0702030302020204" pitchFamily="66" charset="0"/>
                <a:cs typeface="Times New Roman" pitchFamily="18" charset="0"/>
              </a:rPr>
              <a:t>Introduction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F961D8E-A133-4206-9086-807B48C7560D}"/>
              </a:ext>
            </a:extLst>
          </p:cNvPr>
          <p:cNvSpPr txBox="1"/>
          <p:nvPr/>
        </p:nvSpPr>
        <p:spPr>
          <a:xfrm>
            <a:off x="5491086" y="1215403"/>
            <a:ext cx="641823" cy="523220"/>
          </a:xfrm>
          <a:prstGeom prst="rect">
            <a:avLst/>
          </a:prstGeom>
          <a:solidFill>
            <a:srgbClr val="75757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/>
                </a:solidFill>
              </a:rPr>
              <a:t>02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2A0801D1-C4A2-4C15-823D-4CCE378B5BED}"/>
              </a:ext>
            </a:extLst>
          </p:cNvPr>
          <p:cNvSpPr txBox="1"/>
          <p:nvPr/>
        </p:nvSpPr>
        <p:spPr>
          <a:xfrm>
            <a:off x="6601827" y="1197275"/>
            <a:ext cx="4820131" cy="55399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Comic Sans MS" panose="030F0702030302020204" pitchFamily="66" charset="0"/>
                <a:cs typeface="Times New Roman" pitchFamily="18" charset="0"/>
              </a:rPr>
              <a:t>Project description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A757CB6A-827E-4501-9278-F7FB6CE48591}"/>
              </a:ext>
            </a:extLst>
          </p:cNvPr>
          <p:cNvSpPr txBox="1"/>
          <p:nvPr/>
        </p:nvSpPr>
        <p:spPr>
          <a:xfrm>
            <a:off x="5491086" y="1838284"/>
            <a:ext cx="641823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2"/>
                </a:solidFill>
              </a:rPr>
              <a:t>03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2D4054E0-C959-4D18-9594-26DA9657B162}"/>
              </a:ext>
            </a:extLst>
          </p:cNvPr>
          <p:cNvSpPr txBox="1"/>
          <p:nvPr/>
        </p:nvSpPr>
        <p:spPr>
          <a:xfrm>
            <a:off x="5491086" y="2523014"/>
            <a:ext cx="641823" cy="5232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/>
                </a:solidFill>
              </a:rPr>
              <a:t>04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07BCFA49-07EA-464B-B8D5-7929D2035A25}"/>
              </a:ext>
            </a:extLst>
          </p:cNvPr>
          <p:cNvSpPr txBox="1"/>
          <p:nvPr/>
        </p:nvSpPr>
        <p:spPr>
          <a:xfrm>
            <a:off x="6601827" y="1864464"/>
            <a:ext cx="4820131" cy="55399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latin typeface="Comic Sans MS" panose="030F0702030302020204" pitchFamily="66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Comic Sans MS" panose="030F0702030302020204" pitchFamily="66" charset="0"/>
                <a:cs typeface="Times New Roman" pitchFamily="18" charset="0"/>
              </a:rPr>
              <a:t>Implementation period</a:t>
            </a:r>
            <a:endParaRPr lang="en-US" sz="2000" dirty="0">
              <a:latin typeface="Comic Sans MS" panose="030F0702030302020204" pitchFamily="66" charset="0"/>
              <a:cs typeface="Times New Roman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67A10A29-C34C-4AE1-A108-3CB7D913944A}"/>
              </a:ext>
            </a:extLst>
          </p:cNvPr>
          <p:cNvSpPr txBox="1"/>
          <p:nvPr/>
        </p:nvSpPr>
        <p:spPr>
          <a:xfrm>
            <a:off x="482046" y="3044280"/>
            <a:ext cx="38636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+mj-lt"/>
              </a:rPr>
              <a:t>Outline</a:t>
            </a:r>
            <a:endParaRPr lang="en-US" sz="32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Freeform: Shape 2">
            <a:extLst>
              <a:ext uri="{FF2B5EF4-FFF2-40B4-BE49-F238E27FC236}">
                <a16:creationId xmlns="" xmlns:a16="http://schemas.microsoft.com/office/drawing/2014/main" id="{B554B635-272D-FE89-535B-A7A65486150E}"/>
              </a:ext>
            </a:extLst>
          </p:cNvPr>
          <p:cNvSpPr/>
          <p:nvPr/>
        </p:nvSpPr>
        <p:spPr>
          <a:xfrm>
            <a:off x="6260021" y="3308461"/>
            <a:ext cx="247650" cy="247650"/>
          </a:xfrm>
          <a:custGeom>
            <a:avLst/>
            <a:gdLst>
              <a:gd name="connsiteX0" fmla="*/ 245650 w 247650"/>
              <a:gd name="connsiteY0" fmla="*/ 126397 h 247650"/>
              <a:gd name="connsiteX1" fmla="*/ 126397 w 247650"/>
              <a:gd name="connsiteY1" fmla="*/ 245650 h 247650"/>
              <a:gd name="connsiteX2" fmla="*/ 7143 w 247650"/>
              <a:gd name="connsiteY2" fmla="*/ 126397 h 247650"/>
              <a:gd name="connsiteX3" fmla="*/ 126397 w 247650"/>
              <a:gd name="connsiteY3" fmla="*/ 7144 h 247650"/>
              <a:gd name="connsiteX4" fmla="*/ 245650 w 247650"/>
              <a:gd name="connsiteY4" fmla="*/ 126397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50" h="247650">
                <a:moveTo>
                  <a:pt x="245650" y="126397"/>
                </a:moveTo>
                <a:cubicBezTo>
                  <a:pt x="245650" y="192258"/>
                  <a:pt x="192258" y="245650"/>
                  <a:pt x="126397" y="245650"/>
                </a:cubicBezTo>
                <a:cubicBezTo>
                  <a:pt x="60535" y="245650"/>
                  <a:pt x="7143" y="192258"/>
                  <a:pt x="7143" y="126397"/>
                </a:cubicBezTo>
                <a:cubicBezTo>
                  <a:pt x="7143" y="60535"/>
                  <a:pt x="60535" y="7144"/>
                  <a:pt x="126397" y="7144"/>
                </a:cubicBezTo>
                <a:cubicBezTo>
                  <a:pt x="192258" y="7144"/>
                  <a:pt x="245650" y="60535"/>
                  <a:pt x="245650" y="126397"/>
                </a:cubicBezTo>
                <a:close/>
              </a:path>
            </a:pathLst>
          </a:custGeom>
          <a:solidFill>
            <a:srgbClr val="FFC9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9882430-AB48-703E-B6AB-C7E6682D7182}"/>
              </a:ext>
            </a:extLst>
          </p:cNvPr>
          <p:cNvSpPr txBox="1"/>
          <p:nvPr/>
        </p:nvSpPr>
        <p:spPr>
          <a:xfrm>
            <a:off x="5491086" y="3166511"/>
            <a:ext cx="641823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05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6272BC3-6ED7-1FDB-A328-853ED6E45D81}"/>
              </a:ext>
            </a:extLst>
          </p:cNvPr>
          <p:cNvSpPr txBox="1"/>
          <p:nvPr/>
        </p:nvSpPr>
        <p:spPr>
          <a:xfrm>
            <a:off x="6593052" y="2523014"/>
            <a:ext cx="4828906" cy="55399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000" dirty="0">
                <a:latin typeface="Comic Sans MS" panose="030F0702030302020204" pitchFamily="66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Comic Sans MS" panose="030F0702030302020204" pitchFamily="66" charset="0"/>
                <a:cs typeface="Times New Roman" pitchFamily="18" charset="0"/>
              </a:rPr>
              <a:t>mplementation governance structures</a:t>
            </a:r>
            <a:endParaRPr lang="en-US" sz="2000" dirty="0">
              <a:latin typeface="Comic Sans MS" panose="030F0702030302020204" pitchFamily="66" charset="0"/>
              <a:cs typeface="Times New Roman" pitchFamily="18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76B760EC-458F-192E-8C80-CD53FF1984A6}"/>
              </a:ext>
            </a:extLst>
          </p:cNvPr>
          <p:cNvSpPr/>
          <p:nvPr/>
        </p:nvSpPr>
        <p:spPr>
          <a:xfrm>
            <a:off x="6260021" y="3961832"/>
            <a:ext cx="247650" cy="247650"/>
          </a:xfrm>
          <a:custGeom>
            <a:avLst/>
            <a:gdLst>
              <a:gd name="connsiteX0" fmla="*/ 245650 w 247650"/>
              <a:gd name="connsiteY0" fmla="*/ 126397 h 247650"/>
              <a:gd name="connsiteX1" fmla="*/ 126397 w 247650"/>
              <a:gd name="connsiteY1" fmla="*/ 245650 h 247650"/>
              <a:gd name="connsiteX2" fmla="*/ 7143 w 247650"/>
              <a:gd name="connsiteY2" fmla="*/ 126397 h 247650"/>
              <a:gd name="connsiteX3" fmla="*/ 126397 w 247650"/>
              <a:gd name="connsiteY3" fmla="*/ 7144 h 247650"/>
              <a:gd name="connsiteX4" fmla="*/ 245650 w 247650"/>
              <a:gd name="connsiteY4" fmla="*/ 126397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50" h="247650">
                <a:moveTo>
                  <a:pt x="245650" y="126397"/>
                </a:moveTo>
                <a:cubicBezTo>
                  <a:pt x="245650" y="192258"/>
                  <a:pt x="192258" y="245650"/>
                  <a:pt x="126397" y="245650"/>
                </a:cubicBezTo>
                <a:cubicBezTo>
                  <a:pt x="60535" y="245650"/>
                  <a:pt x="7143" y="192258"/>
                  <a:pt x="7143" y="126397"/>
                </a:cubicBezTo>
                <a:cubicBezTo>
                  <a:pt x="7143" y="60535"/>
                  <a:pt x="60535" y="7144"/>
                  <a:pt x="126397" y="7144"/>
                </a:cubicBezTo>
                <a:cubicBezTo>
                  <a:pt x="192258" y="7144"/>
                  <a:pt x="245650" y="60535"/>
                  <a:pt x="245650" y="126397"/>
                </a:cubicBez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06F86F9-D4FF-0AFA-2F68-B42C23B32F82}"/>
              </a:ext>
            </a:extLst>
          </p:cNvPr>
          <p:cNvSpPr txBox="1"/>
          <p:nvPr/>
        </p:nvSpPr>
        <p:spPr>
          <a:xfrm>
            <a:off x="5513746" y="3805394"/>
            <a:ext cx="641823" cy="523220"/>
          </a:xfrm>
          <a:prstGeom prst="rect">
            <a:avLst/>
          </a:prstGeom>
          <a:solidFill>
            <a:srgbClr val="F692B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/>
                </a:solidFill>
              </a:rPr>
              <a:t>06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6307A23-40DD-1D9A-1E6F-E0458AA323CE}"/>
              </a:ext>
            </a:extLst>
          </p:cNvPr>
          <p:cNvSpPr txBox="1"/>
          <p:nvPr/>
        </p:nvSpPr>
        <p:spPr>
          <a:xfrm>
            <a:off x="6591390" y="5162539"/>
            <a:ext cx="4830568" cy="55399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000" dirty="0" smtClean="0">
                <a:latin typeface="Comic Sans MS" panose="030F0702030302020204" pitchFamily="66" charset="0"/>
                <a:cs typeface="Times New Roman" pitchFamily="18" charset="0"/>
              </a:rPr>
              <a:t>Progress  Updates</a:t>
            </a:r>
            <a:endParaRPr lang="en-US" sz="2000" dirty="0">
              <a:latin typeface="Comic Sans MS" panose="030F0702030302020204" pitchFamily="66" charset="0"/>
              <a:cs typeface="Times New Roman" pitchFamily="18" charset="0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="" xmlns:a16="http://schemas.microsoft.com/office/drawing/2014/main" id="{80CECAE5-40E3-C522-7B33-EDE251567634}"/>
              </a:ext>
            </a:extLst>
          </p:cNvPr>
          <p:cNvSpPr/>
          <p:nvPr/>
        </p:nvSpPr>
        <p:spPr>
          <a:xfrm>
            <a:off x="6260021" y="4587838"/>
            <a:ext cx="247650" cy="247650"/>
          </a:xfrm>
          <a:custGeom>
            <a:avLst/>
            <a:gdLst>
              <a:gd name="connsiteX0" fmla="*/ 245650 w 247650"/>
              <a:gd name="connsiteY0" fmla="*/ 126397 h 247650"/>
              <a:gd name="connsiteX1" fmla="*/ 126397 w 247650"/>
              <a:gd name="connsiteY1" fmla="*/ 245650 h 247650"/>
              <a:gd name="connsiteX2" fmla="*/ 7143 w 247650"/>
              <a:gd name="connsiteY2" fmla="*/ 126397 h 247650"/>
              <a:gd name="connsiteX3" fmla="*/ 126397 w 247650"/>
              <a:gd name="connsiteY3" fmla="*/ 7144 h 247650"/>
              <a:gd name="connsiteX4" fmla="*/ 245650 w 247650"/>
              <a:gd name="connsiteY4" fmla="*/ 126397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50" h="247650">
                <a:moveTo>
                  <a:pt x="245650" y="126397"/>
                </a:moveTo>
                <a:cubicBezTo>
                  <a:pt x="245650" y="192258"/>
                  <a:pt x="192258" y="245650"/>
                  <a:pt x="126397" y="245650"/>
                </a:cubicBezTo>
                <a:cubicBezTo>
                  <a:pt x="60535" y="245650"/>
                  <a:pt x="7143" y="192258"/>
                  <a:pt x="7143" y="126397"/>
                </a:cubicBezTo>
                <a:cubicBezTo>
                  <a:pt x="7143" y="60535"/>
                  <a:pt x="60535" y="7144"/>
                  <a:pt x="126397" y="7144"/>
                </a:cubicBezTo>
                <a:cubicBezTo>
                  <a:pt x="192258" y="7144"/>
                  <a:pt x="245650" y="60535"/>
                  <a:pt x="245650" y="126397"/>
                </a:cubicBezTo>
                <a:close/>
              </a:path>
            </a:pathLst>
          </a:custGeom>
          <a:solidFill>
            <a:srgbClr val="FFC9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1391F604-57DE-0997-2B93-AAADFAAC97E5}"/>
              </a:ext>
            </a:extLst>
          </p:cNvPr>
          <p:cNvSpPr txBox="1"/>
          <p:nvPr/>
        </p:nvSpPr>
        <p:spPr>
          <a:xfrm>
            <a:off x="5491086" y="4430622"/>
            <a:ext cx="641823" cy="523220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2"/>
                </a:solidFill>
              </a:rPr>
              <a:t>07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DB742F1A-4BCD-FCB4-6914-286A2EFBE4F2}"/>
              </a:ext>
            </a:extLst>
          </p:cNvPr>
          <p:cNvSpPr txBox="1"/>
          <p:nvPr/>
        </p:nvSpPr>
        <p:spPr>
          <a:xfrm>
            <a:off x="6579980" y="5799941"/>
            <a:ext cx="4841978" cy="55399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 smtClean="0">
                <a:latin typeface="Comic Sans MS" panose="030F0702030302020204" pitchFamily="66" charset="0"/>
                <a:cs typeface="Times New Roman" pitchFamily="18" charset="0"/>
              </a:rPr>
              <a:t>  </a:t>
            </a:r>
            <a:r>
              <a:rPr lang="en-US" sz="2000" dirty="0" smtClean="0">
                <a:latin typeface="Comic Sans MS" panose="030F0702030302020204" pitchFamily="66" charset="0"/>
                <a:cs typeface="Times New Roman" pitchFamily="18" charset="0"/>
              </a:rPr>
              <a:t>next  steps</a:t>
            </a:r>
            <a:endParaRPr lang="en-US" sz="2000" dirty="0">
              <a:latin typeface="Comic Sans MS" panose="030F0702030302020204" pitchFamily="66" charset="0"/>
              <a:cs typeface="Times New Roman" pitchFamily="18" charset="0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="" xmlns:a16="http://schemas.microsoft.com/office/drawing/2014/main" id="{62266BA7-698E-B915-2CF7-48B5C88335A9}"/>
              </a:ext>
            </a:extLst>
          </p:cNvPr>
          <p:cNvSpPr/>
          <p:nvPr/>
        </p:nvSpPr>
        <p:spPr>
          <a:xfrm>
            <a:off x="6282879" y="5306229"/>
            <a:ext cx="247650" cy="247650"/>
          </a:xfrm>
          <a:custGeom>
            <a:avLst/>
            <a:gdLst>
              <a:gd name="connsiteX0" fmla="*/ 245650 w 247650"/>
              <a:gd name="connsiteY0" fmla="*/ 126397 h 247650"/>
              <a:gd name="connsiteX1" fmla="*/ 126397 w 247650"/>
              <a:gd name="connsiteY1" fmla="*/ 245650 h 247650"/>
              <a:gd name="connsiteX2" fmla="*/ 7143 w 247650"/>
              <a:gd name="connsiteY2" fmla="*/ 126397 h 247650"/>
              <a:gd name="connsiteX3" fmla="*/ 126397 w 247650"/>
              <a:gd name="connsiteY3" fmla="*/ 7144 h 247650"/>
              <a:gd name="connsiteX4" fmla="*/ 245650 w 247650"/>
              <a:gd name="connsiteY4" fmla="*/ 126397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50" h="247650">
                <a:moveTo>
                  <a:pt x="245650" y="126397"/>
                </a:moveTo>
                <a:cubicBezTo>
                  <a:pt x="245650" y="192258"/>
                  <a:pt x="192258" y="245650"/>
                  <a:pt x="126397" y="245650"/>
                </a:cubicBezTo>
                <a:cubicBezTo>
                  <a:pt x="60535" y="245650"/>
                  <a:pt x="7143" y="192258"/>
                  <a:pt x="7143" y="126397"/>
                </a:cubicBezTo>
                <a:cubicBezTo>
                  <a:pt x="7143" y="60535"/>
                  <a:pt x="60535" y="7144"/>
                  <a:pt x="126397" y="7144"/>
                </a:cubicBezTo>
                <a:cubicBezTo>
                  <a:pt x="192258" y="7144"/>
                  <a:pt x="245650" y="60535"/>
                  <a:pt x="245650" y="126397"/>
                </a:cubicBezTo>
                <a:close/>
              </a:path>
            </a:pathLst>
          </a:custGeom>
          <a:solidFill>
            <a:srgbClr val="0070C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8F22CE6A-DC9B-83AC-B12A-E18112EB3599}"/>
              </a:ext>
            </a:extLst>
          </p:cNvPr>
          <p:cNvSpPr txBox="1"/>
          <p:nvPr/>
        </p:nvSpPr>
        <p:spPr>
          <a:xfrm>
            <a:off x="5515140" y="5133621"/>
            <a:ext cx="641823" cy="5232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/>
                </a:solidFill>
              </a:rPr>
              <a:t>08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="" xmlns:a16="http://schemas.microsoft.com/office/drawing/2014/main" id="{3DC5ECDA-F11C-1C4E-96B4-398807B05724}"/>
              </a:ext>
            </a:extLst>
          </p:cNvPr>
          <p:cNvSpPr/>
          <p:nvPr/>
        </p:nvSpPr>
        <p:spPr>
          <a:xfrm>
            <a:off x="6251246" y="5952152"/>
            <a:ext cx="247650" cy="247650"/>
          </a:xfrm>
          <a:custGeom>
            <a:avLst/>
            <a:gdLst>
              <a:gd name="connsiteX0" fmla="*/ 245650 w 247650"/>
              <a:gd name="connsiteY0" fmla="*/ 126397 h 247650"/>
              <a:gd name="connsiteX1" fmla="*/ 126397 w 247650"/>
              <a:gd name="connsiteY1" fmla="*/ 245650 h 247650"/>
              <a:gd name="connsiteX2" fmla="*/ 7143 w 247650"/>
              <a:gd name="connsiteY2" fmla="*/ 126397 h 247650"/>
              <a:gd name="connsiteX3" fmla="*/ 126397 w 247650"/>
              <a:gd name="connsiteY3" fmla="*/ 7144 h 247650"/>
              <a:gd name="connsiteX4" fmla="*/ 245650 w 247650"/>
              <a:gd name="connsiteY4" fmla="*/ 126397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50" h="247650">
                <a:moveTo>
                  <a:pt x="245650" y="126397"/>
                </a:moveTo>
                <a:cubicBezTo>
                  <a:pt x="245650" y="192258"/>
                  <a:pt x="192258" y="245650"/>
                  <a:pt x="126397" y="245650"/>
                </a:cubicBezTo>
                <a:cubicBezTo>
                  <a:pt x="60535" y="245650"/>
                  <a:pt x="7143" y="192258"/>
                  <a:pt x="7143" y="126397"/>
                </a:cubicBezTo>
                <a:cubicBezTo>
                  <a:pt x="7143" y="60535"/>
                  <a:pt x="60535" y="7144"/>
                  <a:pt x="126397" y="7144"/>
                </a:cubicBezTo>
                <a:cubicBezTo>
                  <a:pt x="192258" y="7144"/>
                  <a:pt x="245650" y="60535"/>
                  <a:pt x="245650" y="126397"/>
                </a:cubicBezTo>
                <a:close/>
              </a:path>
            </a:pathLst>
          </a:custGeom>
          <a:solidFill>
            <a:srgbClr val="FFC94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C85CE8A2-FD30-4AB3-C5BC-96CAFEB7A426}"/>
              </a:ext>
            </a:extLst>
          </p:cNvPr>
          <p:cNvSpPr txBox="1"/>
          <p:nvPr/>
        </p:nvSpPr>
        <p:spPr>
          <a:xfrm>
            <a:off x="5515141" y="5777118"/>
            <a:ext cx="641823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2"/>
                </a:solidFill>
              </a:rPr>
              <a:t>09</a:t>
            </a:r>
          </a:p>
        </p:txBody>
      </p:sp>
      <p:sp>
        <p:nvSpPr>
          <p:cNvPr id="2" name="Rectangle 1"/>
          <p:cNvSpPr/>
          <p:nvPr/>
        </p:nvSpPr>
        <p:spPr>
          <a:xfrm>
            <a:off x="6602634" y="3149619"/>
            <a:ext cx="4819324" cy="553998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000" dirty="0" smtClean="0">
                <a:latin typeface="Comic Sans MS" panose="030F0702030302020204" pitchFamily="66" charset="0"/>
                <a:cs typeface="Times New Roman" pitchFamily="18" charset="0"/>
              </a:rPr>
              <a:t>Problem to be address</a:t>
            </a:r>
            <a:endParaRPr lang="en-US" sz="2000" dirty="0">
              <a:latin typeface="Comic Sans MS" panose="030F0702030302020204" pitchFamily="66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602237" y="3800216"/>
            <a:ext cx="4819721" cy="553998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000" dirty="0" smtClean="0">
                <a:latin typeface="Comic Sans MS" panose="030F0702030302020204" pitchFamily="66" charset="0"/>
                <a:cs typeface="Times New Roman" pitchFamily="18" charset="0"/>
              </a:rPr>
              <a:t>Result based components</a:t>
            </a:r>
            <a:endParaRPr lang="en-US" sz="2000" dirty="0">
              <a:latin typeface="Comic Sans MS" panose="030F0702030302020204" pitchFamily="66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593052" y="4451824"/>
            <a:ext cx="4828906" cy="553998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000" dirty="0" smtClean="0">
                <a:latin typeface="Comic Sans MS" panose="030F0702030302020204" pitchFamily="66" charset="0"/>
                <a:cs typeface="Times New Roman" pitchFamily="18" charset="0"/>
              </a:rPr>
              <a:t>Component  based three year budget</a:t>
            </a:r>
            <a:endParaRPr lang="en-US" sz="2000" dirty="0">
              <a:latin typeface="Comic Sans MS" panose="030F0702030302020204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699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4F01C-C67D-4AE8-B149-01BC098A7DC1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6057898" y="814387"/>
          <a:ext cx="5729289" cy="3171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4"/>
          <p:cNvSpPr/>
          <p:nvPr/>
        </p:nvSpPr>
        <p:spPr>
          <a:xfrm>
            <a:off x="6215063" y="814389"/>
            <a:ext cx="5472112" cy="8143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project is financed by Italian Gov.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494873079"/>
              </p:ext>
            </p:extLst>
          </p:nvPr>
        </p:nvGraphicFramePr>
        <p:xfrm>
          <a:off x="0" y="892466"/>
          <a:ext cx="5843587" cy="3513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495010611"/>
              </p:ext>
            </p:extLst>
          </p:nvPr>
        </p:nvGraphicFramePr>
        <p:xfrm>
          <a:off x="6215061" y="3171826"/>
          <a:ext cx="5586414" cy="2357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8" name="Rectangle 7"/>
          <p:cNvSpPr/>
          <p:nvPr/>
        </p:nvSpPr>
        <p:spPr>
          <a:xfrm>
            <a:off x="6600826" y="3314700"/>
            <a:ext cx="3171824" cy="4286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Implementation Period-3Y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38102" y="21365"/>
            <a:ext cx="12192000" cy="528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Introduction 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" name="Google Shape;236;p15"/>
          <p:cNvGrpSpPr/>
          <p:nvPr/>
        </p:nvGrpSpPr>
        <p:grpSpPr>
          <a:xfrm>
            <a:off x="398476" y="542047"/>
            <a:ext cx="11288699" cy="173532"/>
            <a:chOff x="1544932" y="947995"/>
            <a:chExt cx="9144000" cy="54417"/>
          </a:xfrm>
        </p:grpSpPr>
        <p:sp>
          <p:nvSpPr>
            <p:cNvPr id="10" name="Google Shape;237;p15"/>
            <p:cNvSpPr/>
            <p:nvPr/>
          </p:nvSpPr>
          <p:spPr>
            <a:xfrm flipH="1">
              <a:off x="1544932" y="947995"/>
              <a:ext cx="9144000" cy="14337"/>
            </a:xfrm>
            <a:prstGeom prst="rect">
              <a:avLst/>
            </a:prstGeom>
            <a:solidFill>
              <a:srgbClr val="FFC8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238;p15"/>
            <p:cNvSpPr/>
            <p:nvPr/>
          </p:nvSpPr>
          <p:spPr>
            <a:xfrm>
              <a:off x="1544932" y="988075"/>
              <a:ext cx="9144000" cy="14337"/>
            </a:xfrm>
            <a:prstGeom prst="rect">
              <a:avLst/>
            </a:prstGeom>
            <a:solidFill>
              <a:srgbClr val="0078D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443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8"/>
          <p:cNvSpPr txBox="1">
            <a:spLocks noGrp="1"/>
          </p:cNvSpPr>
          <p:nvPr>
            <p:ph type="title"/>
          </p:nvPr>
        </p:nvSpPr>
        <p:spPr>
          <a:xfrm>
            <a:off x="1430992" y="320842"/>
            <a:ext cx="7761093" cy="49221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3600"/>
              <a:buFont typeface="Book Antiqua"/>
              <a:buNone/>
            </a:pP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ook Antiqua"/>
              </a:rPr>
              <a:t>2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ook Antiqua"/>
              </a:rPr>
              <a:t>. 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ook Antiqua"/>
              </a:rPr>
              <a:t>Project 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ook Antiqua"/>
              </a:rPr>
              <a:t>Description</a:t>
            </a:r>
            <a:endParaRPr sz="2800" b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158" name="Google Shape;158;p8"/>
          <p:cNvSpPr/>
          <p:nvPr/>
        </p:nvSpPr>
        <p:spPr>
          <a:xfrm flipH="1">
            <a:off x="564788" y="941177"/>
            <a:ext cx="11416300" cy="45719"/>
          </a:xfrm>
          <a:prstGeom prst="rect">
            <a:avLst/>
          </a:prstGeom>
          <a:solidFill>
            <a:srgbClr val="FFC81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8"/>
          <p:cNvSpPr/>
          <p:nvPr/>
        </p:nvSpPr>
        <p:spPr>
          <a:xfrm>
            <a:off x="564789" y="1112146"/>
            <a:ext cx="11539086" cy="45719"/>
          </a:xfrm>
          <a:prstGeom prst="rect">
            <a:avLst/>
          </a:prstGeom>
          <a:solidFill>
            <a:srgbClr val="0078D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1" name="Google Shape;16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61776" y="1157865"/>
            <a:ext cx="8019312" cy="561832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8"/>
          <p:cNvSpPr/>
          <p:nvPr/>
        </p:nvSpPr>
        <p:spPr>
          <a:xfrm>
            <a:off x="184596" y="1595021"/>
            <a:ext cx="3134628" cy="5262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Project Basins:</a:t>
            </a:r>
            <a:endParaRPr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Awash Basin</a:t>
            </a:r>
            <a:endParaRPr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lang="en-US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Wabi-shebele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Basin</a:t>
            </a:r>
            <a:endParaRPr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lang="en-US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Denakil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Basin (EU)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Beneficiary</a:t>
            </a:r>
            <a:endParaRPr sz="24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Direct 280,000 pastoral and agro-pastoral 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communities in Awash and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Wabi-Shebele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Basin</a:t>
            </a:r>
            <a:endParaRPr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Indirect 870,000 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people of the target basins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9"/>
          <p:cNvSpPr txBox="1">
            <a:spLocks noGrp="1"/>
          </p:cNvSpPr>
          <p:nvPr>
            <p:ph type="title"/>
          </p:nvPr>
        </p:nvSpPr>
        <p:spPr>
          <a:xfrm>
            <a:off x="1541828" y="190007"/>
            <a:ext cx="7761093" cy="49221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2F5496"/>
              </a:buClr>
              <a:buSzPts val="3600"/>
            </a:pPr>
            <a:r>
              <a:rPr lang="en-US" sz="2800" b="1" i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ook Antiqua"/>
              </a:rPr>
              <a:t>Cont…</a:t>
            </a:r>
            <a:endParaRPr sz="2800" b="1" i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168" name="Google Shape;168;p9"/>
          <p:cNvSpPr/>
          <p:nvPr/>
        </p:nvSpPr>
        <p:spPr>
          <a:xfrm flipH="1">
            <a:off x="566774" y="779127"/>
            <a:ext cx="11539086" cy="99472"/>
          </a:xfrm>
          <a:prstGeom prst="rect">
            <a:avLst/>
          </a:prstGeom>
          <a:solidFill>
            <a:srgbClr val="FFC81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9"/>
          <p:cNvSpPr/>
          <p:nvPr/>
        </p:nvSpPr>
        <p:spPr>
          <a:xfrm>
            <a:off x="566774" y="929781"/>
            <a:ext cx="11539086" cy="45719"/>
          </a:xfrm>
          <a:prstGeom prst="rect">
            <a:avLst/>
          </a:prstGeom>
          <a:solidFill>
            <a:srgbClr val="0078D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9"/>
          <p:cNvSpPr/>
          <p:nvPr/>
        </p:nvSpPr>
        <p:spPr>
          <a:xfrm>
            <a:off x="3205214" y="1293734"/>
            <a:ext cx="5209772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€ 49.5 Million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Total Budget</a:t>
            </a:r>
            <a:endParaRPr sz="32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9"/>
          <p:cNvSpPr/>
          <p:nvPr/>
        </p:nvSpPr>
        <p:spPr>
          <a:xfrm>
            <a:off x="951189" y="2680866"/>
            <a:ext cx="5209772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Donor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</a:t>
            </a:r>
            <a:endParaRPr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Italian Agency for Development Cooperation 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|AICS|</a:t>
            </a:r>
            <a:endParaRPr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European Union 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|EU|</a:t>
            </a:r>
            <a:endParaRPr sz="24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9"/>
          <p:cNvSpPr/>
          <p:nvPr/>
        </p:nvSpPr>
        <p:spPr>
          <a:xfrm>
            <a:off x="7192486" y="2496200"/>
            <a:ext cx="4656213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Executing Agency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</a:t>
            </a:r>
            <a:endParaRPr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Ministry of Water and Energy 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MoWE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|</a:t>
            </a:r>
            <a:endParaRPr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-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Italian Agency for Development Cooperation 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| AICS |</a:t>
            </a:r>
            <a:endParaRPr dirty="0"/>
          </a:p>
        </p:txBody>
      </p:sp>
      <p:sp>
        <p:nvSpPr>
          <p:cNvPr id="174" name="Google Shape;174;p9"/>
          <p:cNvSpPr/>
          <p:nvPr/>
        </p:nvSpPr>
        <p:spPr>
          <a:xfrm>
            <a:off x="3516692" y="4250526"/>
            <a:ext cx="4926288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Funds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</a:t>
            </a: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€ 24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Mln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Soft Loan to MoWE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€ 7.5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Mln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Grant to MoWE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€ 31.5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Mln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total project cost (MoWE)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0"/>
          <p:cNvSpPr txBox="1">
            <a:spLocks noGrp="1"/>
          </p:cNvSpPr>
          <p:nvPr>
            <p:ph type="title"/>
          </p:nvPr>
        </p:nvSpPr>
        <p:spPr>
          <a:xfrm>
            <a:off x="1430992" y="-133814"/>
            <a:ext cx="7761093" cy="60216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>
              <a:buClr>
                <a:srgbClr val="2F5496"/>
              </a:buClr>
              <a:buSzPts val="3600"/>
            </a:pPr>
            <a:r>
              <a:rPr lang="en-US" sz="2800" b="1" i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ook Antiqua"/>
              </a:rPr>
              <a:t>Cont….</a:t>
            </a:r>
            <a:endParaRPr sz="2800" b="1" i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181" name="Google Shape;181;p10"/>
          <p:cNvSpPr/>
          <p:nvPr/>
        </p:nvSpPr>
        <p:spPr>
          <a:xfrm flipH="1">
            <a:off x="564789" y="465872"/>
            <a:ext cx="11539086" cy="45719"/>
          </a:xfrm>
          <a:prstGeom prst="rect">
            <a:avLst/>
          </a:prstGeom>
          <a:solidFill>
            <a:srgbClr val="FFC81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0"/>
          <p:cNvSpPr/>
          <p:nvPr/>
        </p:nvSpPr>
        <p:spPr>
          <a:xfrm>
            <a:off x="564789" y="558243"/>
            <a:ext cx="11539086" cy="45719"/>
          </a:xfrm>
          <a:prstGeom prst="rect">
            <a:avLst/>
          </a:prstGeom>
          <a:solidFill>
            <a:srgbClr val="0078D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4" name="Google Shape;184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4789" y="1068037"/>
            <a:ext cx="3918001" cy="4807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90319" y="795904"/>
            <a:ext cx="7092176" cy="56202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1"/>
          <p:cNvSpPr txBox="1">
            <a:spLocks noGrp="1"/>
          </p:cNvSpPr>
          <p:nvPr>
            <p:ph type="title"/>
          </p:nvPr>
        </p:nvSpPr>
        <p:spPr>
          <a:xfrm>
            <a:off x="1504883" y="217790"/>
            <a:ext cx="7761093" cy="6391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2F5496"/>
              </a:buClr>
              <a:buSzPts val="3600"/>
            </a:pP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Implementation Period</a:t>
            </a:r>
            <a:endParaRPr sz="2800" b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192" name="Google Shape;192;p11"/>
          <p:cNvSpPr/>
          <p:nvPr/>
        </p:nvSpPr>
        <p:spPr>
          <a:xfrm flipH="1">
            <a:off x="652914" y="856965"/>
            <a:ext cx="11539086" cy="45719"/>
          </a:xfrm>
          <a:prstGeom prst="rect">
            <a:avLst/>
          </a:prstGeom>
          <a:solidFill>
            <a:srgbClr val="FFC81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1"/>
          <p:cNvSpPr/>
          <p:nvPr/>
        </p:nvSpPr>
        <p:spPr>
          <a:xfrm>
            <a:off x="652914" y="939629"/>
            <a:ext cx="11539086" cy="45719"/>
          </a:xfrm>
          <a:prstGeom prst="rect">
            <a:avLst/>
          </a:prstGeom>
          <a:solidFill>
            <a:srgbClr val="0078D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Google Shape;196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3142" y="1726932"/>
            <a:ext cx="10750295" cy="4234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24F01C-C67D-4AE8-B149-01BC098A7DC1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3" name="Picture 2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4" b="5145"/>
          <a:stretch/>
        </p:blipFill>
        <p:spPr bwMode="auto">
          <a:xfrm>
            <a:off x="495759" y="1186260"/>
            <a:ext cx="11281272" cy="51885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837094" y="291854"/>
            <a:ext cx="8867061" cy="56864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buClr>
                <a:srgbClr val="2F5496"/>
              </a:buClr>
              <a:buSzPts val="3600"/>
            </a:pP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Elephant" panose="02020904090505020303" pitchFamily="18" charset="0"/>
                <a:cs typeface="Arial" panose="020B0604020202020204" pitchFamily="34" charset="0"/>
              </a:rPr>
              <a:t>                          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4. Project Implementation Governance Structure</a:t>
            </a:r>
          </a:p>
        </p:txBody>
      </p:sp>
    </p:spTree>
    <p:extLst>
      <p:ext uri="{BB962C8B-B14F-4D97-AF65-F5344CB8AC3E}">
        <p14:creationId xmlns:p14="http://schemas.microsoft.com/office/powerpoint/2010/main" val="184166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89" y="334727"/>
            <a:ext cx="11256811" cy="661034"/>
          </a:xfrm>
          <a:noFill/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5. Problem to be Addressed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1" y="1416859"/>
            <a:ext cx="11358880" cy="5051697"/>
          </a:xfr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Scarcity of basins water resources 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information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Institutional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capacity </a:t>
            </a:r>
            <a:endParaRPr lang="en-US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Physical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water scarcity </a:t>
            </a:r>
            <a:endParaRPr lang="en-US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Flooding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Conflict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over water resource 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uses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Climate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change (drought and flood exacerbated by 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CC)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Energy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access (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tc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)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F1459-7F38-4744-BF3D-2C695FA10D63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 rot="10800000">
            <a:off x="527393" y="969367"/>
            <a:ext cx="10685551" cy="45719"/>
          </a:xfrm>
          <a:prstGeom prst="rect">
            <a:avLst/>
          </a:prstGeom>
          <a:solidFill>
            <a:srgbClr val="FFC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7" name="Rectangle 6"/>
          <p:cNvSpPr/>
          <p:nvPr/>
        </p:nvSpPr>
        <p:spPr>
          <a:xfrm>
            <a:off x="497875" y="1081573"/>
            <a:ext cx="10715069" cy="45720"/>
          </a:xfrm>
          <a:prstGeom prst="rect">
            <a:avLst/>
          </a:prstGeom>
          <a:solidFill>
            <a:srgbClr val="0078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91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715</TotalTime>
  <Words>695</Words>
  <Application>Microsoft Office PowerPoint</Application>
  <PresentationFormat>Widescreen</PresentationFormat>
  <Paragraphs>160</Paragraphs>
  <Slides>16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Elephant</vt:lpstr>
      <vt:lpstr>Book Antiqua</vt:lpstr>
      <vt:lpstr>Wingdings</vt:lpstr>
      <vt:lpstr>Calibri</vt:lpstr>
      <vt:lpstr>Courier New</vt:lpstr>
      <vt:lpstr>Times New Roman</vt:lpstr>
      <vt:lpstr>Comic Sans MS</vt:lpstr>
      <vt:lpstr>Office Theme</vt:lpstr>
      <vt:lpstr>PowerPoint Presentation</vt:lpstr>
      <vt:lpstr>PowerPoint Presentation</vt:lpstr>
      <vt:lpstr>PowerPoint Presentation</vt:lpstr>
      <vt:lpstr>2. Project Description</vt:lpstr>
      <vt:lpstr>Cont…</vt:lpstr>
      <vt:lpstr>Cont….</vt:lpstr>
      <vt:lpstr>3. Implementation Period</vt:lpstr>
      <vt:lpstr>PowerPoint Presentation</vt:lpstr>
      <vt:lpstr>5. Problem to be Addressed </vt:lpstr>
      <vt:lpstr>6.  Basrinet  Project Result –Based Components</vt:lpstr>
      <vt:lpstr>7. Component  based  three year Budget</vt:lpstr>
      <vt:lpstr>8. Progress Update</vt:lpstr>
      <vt:lpstr>Cont….</vt:lpstr>
      <vt:lpstr>Cont…</vt:lpstr>
      <vt:lpstr>9. Next Steps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Debebe D</dc:creator>
  <cp:lastModifiedBy>Microsoft account</cp:lastModifiedBy>
  <cp:revision>81</cp:revision>
  <dcterms:created xsi:type="dcterms:W3CDTF">2024-01-22T09:06:04Z</dcterms:created>
  <dcterms:modified xsi:type="dcterms:W3CDTF">2025-04-15T06:04:55Z</dcterms:modified>
</cp:coreProperties>
</file>